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442" r:id="rId3"/>
    <p:sldId id="441" r:id="rId4"/>
    <p:sldId id="381" r:id="rId5"/>
    <p:sldId id="382" r:id="rId6"/>
    <p:sldId id="421" r:id="rId7"/>
    <p:sldId id="449" r:id="rId8"/>
    <p:sldId id="422" r:id="rId9"/>
    <p:sldId id="445" r:id="rId10"/>
    <p:sldId id="450" r:id="rId11"/>
    <p:sldId id="424" r:id="rId12"/>
    <p:sldId id="425" r:id="rId13"/>
    <p:sldId id="447" r:id="rId14"/>
    <p:sldId id="448" r:id="rId15"/>
    <p:sldId id="387" r:id="rId16"/>
    <p:sldId id="388" r:id="rId17"/>
    <p:sldId id="415" r:id="rId18"/>
    <p:sldId id="418" r:id="rId19"/>
    <p:sldId id="446" r:id="rId20"/>
    <p:sldId id="402" r:id="rId21"/>
    <p:sldId id="403" r:id="rId22"/>
    <p:sldId id="406" r:id="rId23"/>
    <p:sldId id="437" r:id="rId24"/>
    <p:sldId id="433" r:id="rId25"/>
    <p:sldId id="432" r:id="rId26"/>
    <p:sldId id="351" r:id="rId27"/>
  </p:sldIdLst>
  <p:sldSz cx="9144000" cy="6858000" type="screen4x3"/>
  <p:notesSz cx="6761163" cy="99425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324" y="1668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8996" cy="497683"/>
          </a:xfrm>
          <a:prstGeom prst="rect">
            <a:avLst/>
          </a:prstGeom>
        </p:spPr>
        <p:txBody>
          <a:bodyPr vert="horz" lIns="94375" tIns="47188" rIns="94375" bIns="4718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30589" y="0"/>
            <a:ext cx="2928996" cy="497683"/>
          </a:xfrm>
          <a:prstGeom prst="rect">
            <a:avLst/>
          </a:prstGeom>
        </p:spPr>
        <p:txBody>
          <a:bodyPr vert="horz" lIns="94375" tIns="47188" rIns="94375" bIns="47188" rtlCol="0"/>
          <a:lstStyle>
            <a:lvl1pPr algn="r" eaLnBrk="1" fontAlgn="auto" hangingPunct="1">
              <a:spcBef>
                <a:spcPts val="0"/>
              </a:spcBef>
              <a:spcAft>
                <a:spcPts val="0"/>
              </a:spcAft>
              <a:defRPr sz="1200">
                <a:latin typeface="+mn-lt"/>
                <a:cs typeface="+mn-cs"/>
              </a:defRPr>
            </a:lvl1pPr>
          </a:lstStyle>
          <a:p>
            <a:pPr>
              <a:defRPr/>
            </a:pPr>
            <a:fld id="{9B1DC541-07E5-4FDE-99A4-17EC502C109B}" type="datetimeFigureOut">
              <a:rPr lang="en-US"/>
              <a:pPr>
                <a:defRPr/>
              </a:pPr>
              <a:t>3/15/2021</a:t>
            </a:fld>
            <a:endParaRPr lang="en-US" dirty="0"/>
          </a:p>
        </p:txBody>
      </p:sp>
      <p:sp>
        <p:nvSpPr>
          <p:cNvPr id="4" name="Slide Image Placeholder 3"/>
          <p:cNvSpPr>
            <a:spLocks noGrp="1" noRot="1" noChangeAspect="1"/>
          </p:cNvSpPr>
          <p:nvPr>
            <p:ph type="sldImg" idx="2"/>
          </p:nvPr>
        </p:nvSpPr>
        <p:spPr>
          <a:xfrm>
            <a:off x="893763" y="744538"/>
            <a:ext cx="4973637" cy="3730625"/>
          </a:xfrm>
          <a:prstGeom prst="rect">
            <a:avLst/>
          </a:prstGeom>
          <a:noFill/>
          <a:ln w="12700">
            <a:solidFill>
              <a:prstClr val="black"/>
            </a:solidFill>
          </a:ln>
        </p:spPr>
        <p:txBody>
          <a:bodyPr vert="horz" lIns="94375" tIns="47188" rIns="94375" bIns="47188" rtlCol="0" anchor="ctr"/>
          <a:lstStyle/>
          <a:p>
            <a:pPr lvl="0"/>
            <a:endParaRPr lang="en-US" noProof="0" dirty="0"/>
          </a:p>
        </p:txBody>
      </p:sp>
      <p:sp>
        <p:nvSpPr>
          <p:cNvPr id="5" name="Notes Placeholder 4"/>
          <p:cNvSpPr>
            <a:spLocks noGrp="1"/>
          </p:cNvSpPr>
          <p:nvPr>
            <p:ph type="body" sz="quarter" idx="3"/>
          </p:nvPr>
        </p:nvSpPr>
        <p:spPr>
          <a:xfrm>
            <a:off x="675801" y="4722416"/>
            <a:ext cx="5409562" cy="4475960"/>
          </a:xfrm>
          <a:prstGeom prst="rect">
            <a:avLst/>
          </a:prstGeom>
        </p:spPr>
        <p:txBody>
          <a:bodyPr vert="horz" lIns="94375" tIns="47188" rIns="94375" bIns="471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3241"/>
            <a:ext cx="2928996" cy="497682"/>
          </a:xfrm>
          <a:prstGeom prst="rect">
            <a:avLst/>
          </a:prstGeom>
        </p:spPr>
        <p:txBody>
          <a:bodyPr vert="horz" lIns="94375" tIns="47188" rIns="94375" bIns="4718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30589" y="9443241"/>
            <a:ext cx="2928996" cy="497682"/>
          </a:xfrm>
          <a:prstGeom prst="rect">
            <a:avLst/>
          </a:prstGeom>
        </p:spPr>
        <p:txBody>
          <a:bodyPr vert="horz" wrap="square" lIns="94375" tIns="47188" rIns="94375" bIns="47188" numCol="1" anchor="b" anchorCtr="0" compatLnSpc="1">
            <a:prstTxWarp prst="textNoShape">
              <a:avLst/>
            </a:prstTxWarp>
          </a:bodyPr>
          <a:lstStyle>
            <a:lvl1pPr algn="r" eaLnBrk="1" hangingPunct="1">
              <a:defRPr sz="1200" smtClean="0">
                <a:latin typeface="Calibri" pitchFamily="34" charset="0"/>
              </a:defRPr>
            </a:lvl1pPr>
          </a:lstStyle>
          <a:p>
            <a:pPr>
              <a:defRPr/>
            </a:pPr>
            <a:fld id="{3439066A-C863-48CF-AAB8-824311B2057E}" type="slidenum">
              <a:rPr lang="en-US" altLang="en-US"/>
              <a:pPr>
                <a:defRPr/>
              </a:pPr>
              <a:t>‹#›</a:t>
            </a:fld>
            <a:endParaRPr lang="en-US" altLang="en-US"/>
          </a:p>
        </p:txBody>
      </p:sp>
    </p:spTree>
    <p:extLst>
      <p:ext uri="{BB962C8B-B14F-4D97-AF65-F5344CB8AC3E}">
        <p14:creationId xmlns:p14="http://schemas.microsoft.com/office/powerpoint/2010/main" val="683198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F4DBAB-CD5F-4F58-8DF2-BA8ADA38B79B}" type="datetime1">
              <a:rPr lang="en-US"/>
              <a:pPr>
                <a:defRPr/>
              </a:pPr>
              <a:t>3/15/2021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051DC0-9996-4F8B-97CC-F51369274E1E}" type="slidenum">
              <a:rPr lang="en-US" altLang="en-US"/>
              <a:pPr>
                <a:defRPr/>
              </a:pPr>
              <a:t>‹#›</a:t>
            </a:fld>
            <a:endParaRPr lang="en-US" altLang="en-US"/>
          </a:p>
        </p:txBody>
      </p:sp>
    </p:spTree>
    <p:extLst>
      <p:ext uri="{BB962C8B-B14F-4D97-AF65-F5344CB8AC3E}">
        <p14:creationId xmlns:p14="http://schemas.microsoft.com/office/powerpoint/2010/main" val="424064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F52DE6-0A7A-4E07-B587-1992B9255E19}" type="datetime1">
              <a:rPr lang="en-US"/>
              <a:pPr>
                <a:defRPr/>
              </a:pPr>
              <a:t>3/15/2021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B5F628-99F1-43D4-A19E-26D5360619AC}" type="slidenum">
              <a:rPr lang="en-US" altLang="en-US"/>
              <a:pPr>
                <a:defRPr/>
              </a:pPr>
              <a:t>‹#›</a:t>
            </a:fld>
            <a:endParaRPr lang="en-US" altLang="en-US"/>
          </a:p>
        </p:txBody>
      </p:sp>
    </p:spTree>
    <p:extLst>
      <p:ext uri="{BB962C8B-B14F-4D97-AF65-F5344CB8AC3E}">
        <p14:creationId xmlns:p14="http://schemas.microsoft.com/office/powerpoint/2010/main" val="191030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8C44E9-7F3E-4214-8481-1CBCBAB488E6}" type="datetime1">
              <a:rPr lang="en-US"/>
              <a:pPr>
                <a:defRPr/>
              </a:pPr>
              <a:t>3/15/2021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D2059E-6919-4959-A76A-BF525EC5FEFA}" type="slidenum">
              <a:rPr lang="en-US" altLang="en-US"/>
              <a:pPr>
                <a:defRPr/>
              </a:pPr>
              <a:t>‹#›</a:t>
            </a:fld>
            <a:endParaRPr lang="en-US" altLang="en-US"/>
          </a:p>
        </p:txBody>
      </p:sp>
    </p:spTree>
    <p:extLst>
      <p:ext uri="{BB962C8B-B14F-4D97-AF65-F5344CB8AC3E}">
        <p14:creationId xmlns:p14="http://schemas.microsoft.com/office/powerpoint/2010/main" val="38234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248B0F-57CA-4FE1-9A1E-D9851CBC524B}" type="datetime1">
              <a:rPr lang="en-US"/>
              <a:pPr>
                <a:defRPr/>
              </a:pPr>
              <a:t>3/15/2021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48248F-CC4D-4AC3-A086-3EBA0A3F0226}" type="slidenum">
              <a:rPr lang="en-US" altLang="en-US"/>
              <a:pPr>
                <a:defRPr/>
              </a:pPr>
              <a:t>‹#›</a:t>
            </a:fld>
            <a:endParaRPr lang="en-US" altLang="en-US"/>
          </a:p>
        </p:txBody>
      </p:sp>
    </p:spTree>
    <p:extLst>
      <p:ext uri="{BB962C8B-B14F-4D97-AF65-F5344CB8AC3E}">
        <p14:creationId xmlns:p14="http://schemas.microsoft.com/office/powerpoint/2010/main" val="205532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7A2E59-6DD5-41BD-83AF-98198C91E83E}" type="datetime1">
              <a:rPr lang="en-US"/>
              <a:pPr>
                <a:defRPr/>
              </a:pPr>
              <a:t>3/15/2021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8DB6D0-3164-4822-9D61-8FE233DF7C18}" type="slidenum">
              <a:rPr lang="en-US" altLang="en-US"/>
              <a:pPr>
                <a:defRPr/>
              </a:pPr>
              <a:t>‹#›</a:t>
            </a:fld>
            <a:endParaRPr lang="en-US" altLang="en-US"/>
          </a:p>
        </p:txBody>
      </p:sp>
    </p:spTree>
    <p:extLst>
      <p:ext uri="{BB962C8B-B14F-4D97-AF65-F5344CB8AC3E}">
        <p14:creationId xmlns:p14="http://schemas.microsoft.com/office/powerpoint/2010/main" val="171126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0D3EF22-726A-4632-A53E-C88E912A098C}" type="datetime1">
              <a:rPr lang="en-US"/>
              <a:pPr>
                <a:defRPr/>
              </a:pPr>
              <a:t>3/15/2021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69F52A-29C2-43E9-8242-162B46E06D11}" type="slidenum">
              <a:rPr lang="en-US" altLang="en-US"/>
              <a:pPr>
                <a:defRPr/>
              </a:pPr>
              <a:t>‹#›</a:t>
            </a:fld>
            <a:endParaRPr lang="en-US" altLang="en-US"/>
          </a:p>
        </p:txBody>
      </p:sp>
    </p:spTree>
    <p:extLst>
      <p:ext uri="{BB962C8B-B14F-4D97-AF65-F5344CB8AC3E}">
        <p14:creationId xmlns:p14="http://schemas.microsoft.com/office/powerpoint/2010/main" val="86885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90EE79-2EFB-4714-8AB2-142A82F50803}" type="datetime1">
              <a:rPr lang="en-US"/>
              <a:pPr>
                <a:defRPr/>
              </a:pPr>
              <a:t>3/15/2021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556F67-EEED-41BA-AFBD-EBF9E6E6BA41}" type="slidenum">
              <a:rPr lang="en-US" altLang="en-US"/>
              <a:pPr>
                <a:defRPr/>
              </a:pPr>
              <a:t>‹#›</a:t>
            </a:fld>
            <a:endParaRPr lang="en-US" altLang="en-US"/>
          </a:p>
        </p:txBody>
      </p:sp>
    </p:spTree>
    <p:extLst>
      <p:ext uri="{BB962C8B-B14F-4D97-AF65-F5344CB8AC3E}">
        <p14:creationId xmlns:p14="http://schemas.microsoft.com/office/powerpoint/2010/main" val="98786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469BCE-B2B2-425D-ACB4-429CA41C2037}" type="datetime1">
              <a:rPr lang="en-US"/>
              <a:pPr>
                <a:defRPr/>
              </a:pPr>
              <a:t>3/15/2021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66CDA9-6F18-47CA-8143-65CE4694BFE2}" type="slidenum">
              <a:rPr lang="en-US" altLang="en-US"/>
              <a:pPr>
                <a:defRPr/>
              </a:pPr>
              <a:t>‹#›</a:t>
            </a:fld>
            <a:endParaRPr lang="en-US" altLang="en-US"/>
          </a:p>
        </p:txBody>
      </p:sp>
    </p:spTree>
    <p:extLst>
      <p:ext uri="{BB962C8B-B14F-4D97-AF65-F5344CB8AC3E}">
        <p14:creationId xmlns:p14="http://schemas.microsoft.com/office/powerpoint/2010/main" val="280184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DB0BE7-33E1-4A8B-BC10-0EAD080B1A97}" type="datetime1">
              <a:rPr lang="en-US"/>
              <a:pPr>
                <a:defRPr/>
              </a:pPr>
              <a:t>3/15/2021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ECF243-9541-4D31-A03B-E538ED9B81D2}" type="slidenum">
              <a:rPr lang="en-US" altLang="en-US"/>
              <a:pPr>
                <a:defRPr/>
              </a:pPr>
              <a:t>‹#›</a:t>
            </a:fld>
            <a:endParaRPr lang="en-US" altLang="en-US"/>
          </a:p>
        </p:txBody>
      </p:sp>
    </p:spTree>
    <p:extLst>
      <p:ext uri="{BB962C8B-B14F-4D97-AF65-F5344CB8AC3E}">
        <p14:creationId xmlns:p14="http://schemas.microsoft.com/office/powerpoint/2010/main" val="341381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69DB44-5FFB-4C26-A73A-B92496300BED}" type="datetime1">
              <a:rPr lang="en-US"/>
              <a:pPr>
                <a:defRPr/>
              </a:pPr>
              <a:t>3/15/2021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FE4090-495A-4A36-9278-9E50987DC4CE}" type="slidenum">
              <a:rPr lang="en-US" altLang="en-US"/>
              <a:pPr>
                <a:defRPr/>
              </a:pPr>
              <a:t>‹#›</a:t>
            </a:fld>
            <a:endParaRPr lang="en-US" altLang="en-US"/>
          </a:p>
        </p:txBody>
      </p:sp>
    </p:spTree>
    <p:extLst>
      <p:ext uri="{BB962C8B-B14F-4D97-AF65-F5344CB8AC3E}">
        <p14:creationId xmlns:p14="http://schemas.microsoft.com/office/powerpoint/2010/main" val="225681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7CBD12-16A9-4827-8A7E-5FACA5F87728}" type="datetime1">
              <a:rPr lang="en-US"/>
              <a:pPr>
                <a:defRPr/>
              </a:pPr>
              <a:t>3/15/2021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5707EB-6883-42C6-B37A-08DBBE6EEE7A}" type="slidenum">
              <a:rPr lang="en-US" altLang="en-US"/>
              <a:pPr>
                <a:defRPr/>
              </a:pPr>
              <a:t>‹#›</a:t>
            </a:fld>
            <a:endParaRPr lang="en-US" altLang="en-US"/>
          </a:p>
        </p:txBody>
      </p:sp>
    </p:spTree>
    <p:extLst>
      <p:ext uri="{BB962C8B-B14F-4D97-AF65-F5344CB8AC3E}">
        <p14:creationId xmlns:p14="http://schemas.microsoft.com/office/powerpoint/2010/main" val="246034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E88C6F1-E735-4496-8810-5280EBD87A5E}" type="datetime1">
              <a:rPr lang="en-US"/>
              <a:pPr>
                <a:defRPr/>
              </a:pPr>
              <a:t>3/15/2021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D2E14E9E-FD82-4292-B9EA-C707B1EABD9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Documents%20and%20Settings\All%20Users\Documents\My%20Music\Sample%20Music\Beethoven's%20Symphony%20No.%209%20(Scherzo).wma"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Documents%20and%20Settings\All%20Users\Documents\My%20Music\Sample%20Music\Beethoven's%20Symphony%20No.%209%20(Scherzo).wma" TargetMode="External"/><Relationship Id="rId1" Type="http://schemas.openxmlformats.org/officeDocument/2006/relationships/audio" Target="file:///C:\Documents%20and%20Settings\All%20Users\Documents\My%20Music\Sample%20Music\New%20Stories%20(Highway%20Blues).wma" TargetMode="Externa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hyperlink" Target="http://www.ubidyeh.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Documents%20and%20Settings\All%20Users\Documents\My%20Music\Sample%20Music\Beethoven's%20Symphony%20No.%209%20(Scherzo).wma" TargetMode="External"/><Relationship Id="rId1" Type="http://schemas.openxmlformats.org/officeDocument/2006/relationships/audio" Target="file:///C:\Documents%20and%20Settings\All%20Users\Documents\My%20Music\Sample%20Music\New%20Stories%20(Highway%20Blues).wma" TargetMode="Externa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050" name="Picture 17" descr="شعار بلدية العبيدية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33350"/>
            <a:ext cx="12144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0"/>
          <p:cNvSpPr>
            <a:spLocks noChangeArrowheads="1"/>
          </p:cNvSpPr>
          <p:nvPr/>
        </p:nvSpPr>
        <p:spPr bwMode="auto">
          <a:xfrm>
            <a:off x="2051720" y="1412776"/>
            <a:ext cx="532859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rtl="1" eaLnBrk="1" hangingPunct="1"/>
            <a:r>
              <a:rPr lang="ar-SA" altLang="en-US" sz="2800" b="1" dirty="0">
                <a:solidFill>
                  <a:srgbClr val="FFFF00"/>
                </a:solidFill>
                <a:ea typeface="Times New Roman" pitchFamily="18" charset="0"/>
                <a:cs typeface="Simplified Arabic" pitchFamily="2" charset="-78"/>
              </a:rPr>
              <a:t>بسم الله الرحمن الرحيم</a:t>
            </a:r>
            <a:endParaRPr lang="en-US" altLang="en-US" sz="2800" b="1" dirty="0">
              <a:solidFill>
                <a:srgbClr val="FFFF00"/>
              </a:solidFill>
              <a:ea typeface="Times New Roman" pitchFamily="18" charset="0"/>
              <a:cs typeface="Simplified Arabic" pitchFamily="2" charset="-78"/>
            </a:endParaRPr>
          </a:p>
          <a:p>
            <a:pPr algn="ctr" rtl="1"/>
            <a:r>
              <a:rPr lang="ar-SA" altLang="en-US" sz="2800" b="1" dirty="0">
                <a:solidFill>
                  <a:srgbClr val="FFFF00"/>
                </a:solidFill>
                <a:ea typeface="Times New Roman" pitchFamily="18" charset="0"/>
                <a:cs typeface="Simplified Arabic" pitchFamily="2" charset="-78"/>
              </a:rPr>
              <a:t>"وقل اعملوا فسيرى الله عملكم ورسوله والمؤمنون"</a:t>
            </a:r>
            <a:endParaRPr lang="en-US" altLang="en-US" sz="2800" dirty="0">
              <a:solidFill>
                <a:srgbClr val="FFFF00"/>
              </a:solidFill>
            </a:endParaRPr>
          </a:p>
          <a:p>
            <a:endParaRPr lang="en-US" altLang="en-US" dirty="0"/>
          </a:p>
        </p:txBody>
      </p:sp>
      <p:sp>
        <p:nvSpPr>
          <p:cNvPr id="2052" name="Rectangle 21"/>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ar-SA" altLang="en-US">
              <a:latin typeface="Calibri" pitchFamily="34" charset="0"/>
            </a:endParaRPr>
          </a:p>
        </p:txBody>
      </p:sp>
      <p:sp>
        <p:nvSpPr>
          <p:cNvPr id="2053" name="Rectangle 23"/>
          <p:cNvSpPr>
            <a:spLocks noChangeArrowheads="1"/>
          </p:cNvSpPr>
          <p:nvPr/>
        </p:nvSpPr>
        <p:spPr bwMode="auto">
          <a:xfrm>
            <a:off x="0" y="1714500"/>
            <a:ext cx="25003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a:t/>
            </a:r>
            <a:br>
              <a:rPr lang="en-US" altLang="en-US"/>
            </a:br>
            <a:endParaRPr lang="ar-SA" altLang="en-US"/>
          </a:p>
          <a:p>
            <a:pPr eaLnBrk="1" hangingPunct="1"/>
            <a:endParaRPr lang="ar-SA" altLang="en-US"/>
          </a:p>
          <a:p>
            <a:pPr eaLnBrk="1" hangingPunct="1"/>
            <a:endParaRPr lang="ar-SA" altLang="en-US"/>
          </a:p>
          <a:p>
            <a:pPr eaLnBrk="1" hangingPunct="1"/>
            <a:endParaRPr lang="ar-SA" altLang="en-US"/>
          </a:p>
          <a:p>
            <a:pPr eaLnBrk="1" hangingPunct="1"/>
            <a:endParaRPr lang="ar-SA" altLang="en-US"/>
          </a:p>
          <a:p>
            <a:pPr eaLnBrk="1" hangingPunct="1"/>
            <a:endParaRPr lang="en-US" altLang="en-US"/>
          </a:p>
          <a:p>
            <a:pPr algn="ctr" rtl="1"/>
            <a:r>
              <a:rPr lang="ar-SA" altLang="en-US" sz="1400" b="1">
                <a:solidFill>
                  <a:srgbClr val="993300"/>
                </a:solidFill>
                <a:ea typeface="Times New Roman" pitchFamily="18" charset="0"/>
                <a:cs typeface="Simplified Arabic" pitchFamily="2" charset="-78"/>
              </a:rPr>
              <a:t>بلديـة العبيديــة </a:t>
            </a:r>
            <a:endParaRPr lang="en-US" altLang="en-US" sz="1100">
              <a:cs typeface="Times New Roman" pitchFamily="18" charset="0"/>
            </a:endParaRPr>
          </a:p>
          <a:p>
            <a:pPr algn="ctr" rtl="1"/>
            <a:r>
              <a:rPr lang="ar-SA" altLang="en-US" sz="1400" b="1">
                <a:solidFill>
                  <a:srgbClr val="993300"/>
                </a:solidFill>
                <a:cs typeface="Simplified Arabic" pitchFamily="2" charset="-78"/>
              </a:rPr>
              <a:t>هـاتف : </a:t>
            </a:r>
            <a:r>
              <a:rPr lang="en-US" altLang="en-US" sz="1400" b="1">
                <a:solidFill>
                  <a:srgbClr val="993300"/>
                </a:solidFill>
                <a:cs typeface="Simplified Arabic" pitchFamily="2" charset="-78"/>
              </a:rPr>
              <a:t>2735051</a:t>
            </a:r>
            <a:r>
              <a:rPr lang="ar-SA" altLang="en-US" sz="1400" b="1">
                <a:solidFill>
                  <a:srgbClr val="993300"/>
                </a:solidFill>
                <a:cs typeface="Simplified Arabic" pitchFamily="2" charset="-78"/>
              </a:rPr>
              <a:t>-</a:t>
            </a:r>
            <a:r>
              <a:rPr lang="en-US" altLang="en-US" sz="1400" b="1">
                <a:solidFill>
                  <a:srgbClr val="993300"/>
                </a:solidFill>
                <a:cs typeface="Simplified Arabic" pitchFamily="2" charset="-78"/>
              </a:rPr>
              <a:t>02</a:t>
            </a:r>
            <a:endParaRPr lang="en-US" altLang="en-US" sz="1100"/>
          </a:p>
          <a:p>
            <a:pPr algn="ctr" rtl="1"/>
            <a:r>
              <a:rPr lang="ar-SA" altLang="en-US" sz="1400" b="1">
                <a:solidFill>
                  <a:srgbClr val="993300"/>
                </a:solidFill>
                <a:cs typeface="Simplified Arabic" pitchFamily="2" charset="-78"/>
              </a:rPr>
              <a:t>فـاكس: </a:t>
            </a:r>
            <a:r>
              <a:rPr lang="en-US" altLang="en-US" sz="1400" b="1">
                <a:solidFill>
                  <a:srgbClr val="993300"/>
                </a:solidFill>
                <a:cs typeface="Simplified Arabic" pitchFamily="2" charset="-78"/>
              </a:rPr>
              <a:t>2736633</a:t>
            </a:r>
            <a:r>
              <a:rPr lang="ar-SA" altLang="en-US" sz="1400" b="1">
                <a:solidFill>
                  <a:srgbClr val="993300"/>
                </a:solidFill>
                <a:cs typeface="Simplified Arabic" pitchFamily="2" charset="-78"/>
              </a:rPr>
              <a:t>-</a:t>
            </a:r>
            <a:r>
              <a:rPr lang="en-US" altLang="en-US" sz="1400" b="1">
                <a:solidFill>
                  <a:srgbClr val="993300"/>
                </a:solidFill>
                <a:cs typeface="Simplified Arabic" pitchFamily="2" charset="-78"/>
              </a:rPr>
              <a:t>02</a:t>
            </a:r>
            <a:endParaRPr lang="en-US" altLang="en-US" sz="1100"/>
          </a:p>
          <a:p>
            <a:pPr algn="ctr" rtl="1"/>
            <a:r>
              <a:rPr lang="ar-SA" altLang="en-US" sz="1400" b="1">
                <a:solidFill>
                  <a:srgbClr val="993300"/>
                </a:solidFill>
                <a:cs typeface="Simplified Arabic" pitchFamily="2" charset="-78"/>
              </a:rPr>
              <a:t>العنوان  الالكتروني:</a:t>
            </a:r>
            <a:endParaRPr lang="en-US" altLang="en-US" sz="1400" b="1">
              <a:solidFill>
                <a:srgbClr val="993300"/>
              </a:solidFill>
              <a:cs typeface="Simplified Arabic" pitchFamily="2" charset="-78"/>
            </a:endParaRPr>
          </a:p>
          <a:p>
            <a:pPr algn="ctr" rtl="1"/>
            <a:r>
              <a:rPr lang="en-US" altLang="en-US" sz="1400" b="1">
                <a:solidFill>
                  <a:srgbClr val="993300"/>
                </a:solidFill>
                <a:cs typeface="Simplified Arabic" pitchFamily="2" charset="-78"/>
              </a:rPr>
              <a:t>www.ubidyeh.com</a:t>
            </a:r>
            <a:endParaRPr lang="en-US" altLang="en-US" sz="1100"/>
          </a:p>
          <a:p>
            <a:pPr algn="ctr" rtl="1"/>
            <a:r>
              <a:rPr lang="ar-SA" altLang="en-US" sz="1400" b="1">
                <a:solidFill>
                  <a:srgbClr val="993300"/>
                </a:solidFill>
                <a:cs typeface="Simplified Arabic" pitchFamily="2" charset="-78"/>
              </a:rPr>
              <a:t>البريـد الالكتروني: </a:t>
            </a:r>
            <a:r>
              <a:rPr lang="en-US" altLang="en-US" sz="1400" b="1">
                <a:solidFill>
                  <a:srgbClr val="993300"/>
                </a:solidFill>
                <a:cs typeface="Simplified Arabic" pitchFamily="2" charset="-78"/>
              </a:rPr>
              <a:t>http://www.ubiedyeh.ps</a:t>
            </a:r>
            <a:endParaRPr lang="en-US" altLang="en-US" sz="1100"/>
          </a:p>
          <a:p>
            <a:endParaRPr lang="en-US" altLang="en-US"/>
          </a:p>
        </p:txBody>
      </p:sp>
      <p:pic>
        <p:nvPicPr>
          <p:cNvPr id="6" name="Beethoven's Symphony No. 9 (Scherzo).wma">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643813" y="3048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20"/>
          <p:cNvSpPr>
            <a:spLocks noChangeArrowheads="1"/>
          </p:cNvSpPr>
          <p:nvPr/>
        </p:nvSpPr>
        <p:spPr bwMode="auto">
          <a:xfrm>
            <a:off x="2627784" y="4221088"/>
            <a:ext cx="579122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rtl="1" eaLnBrk="1" hangingPunct="1"/>
            <a:endParaRPr lang="ar-AE" altLang="en-US" sz="2400" b="1" dirty="0">
              <a:ea typeface="Times New Roman" pitchFamily="18" charset="0"/>
              <a:cs typeface="Simplified Arabic" pitchFamily="2" charset="-78"/>
            </a:endParaRPr>
          </a:p>
          <a:p>
            <a:pPr algn="ctr" rtl="1" eaLnBrk="1" hangingPunct="1"/>
            <a:r>
              <a:rPr lang="ar-AE" altLang="en-US" sz="8000" b="1" dirty="0">
                <a:ea typeface="Times New Roman" pitchFamily="18" charset="0"/>
                <a:cs typeface="Simplified Arabic" pitchFamily="2" charset="-78"/>
              </a:rPr>
              <a:t>انجازات </a:t>
            </a:r>
            <a:r>
              <a:rPr lang="ar-JO" altLang="en-US" sz="8000" b="1" dirty="0">
                <a:ea typeface="Times New Roman" pitchFamily="18" charset="0"/>
                <a:cs typeface="Simplified Arabic" pitchFamily="2" charset="-78"/>
              </a:rPr>
              <a:t>2019</a:t>
            </a:r>
            <a:endParaRPr lang="en-US" altLang="en-US" sz="8000" dirty="0">
              <a:ea typeface="Times New Roman" pitchFamily="18" charset="0"/>
              <a:cs typeface="Simplified Arabic" pitchFamily="2" charset="-78"/>
            </a:endParaRPr>
          </a:p>
          <a:p>
            <a:endParaRPr lang="en-US" altLang="en-US" dirty="0">
              <a:ea typeface="Times New Roman" pitchFamily="18" charset="0"/>
              <a:cs typeface="Simplified Arabic" pitchFamily="2" charset="-78"/>
            </a:endParaRPr>
          </a:p>
        </p:txBody>
      </p:sp>
    </p:spTree>
  </p:cSld>
  <p:clrMapOvr>
    <a:masterClrMapping/>
  </p:clrMapOvr>
  <p:transition advTm="269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642938" y="357188"/>
            <a:ext cx="7772400" cy="714375"/>
          </a:xfrm>
        </p:spPr>
        <p:txBody>
          <a:bodyPr/>
          <a:lstStyle/>
          <a:p>
            <a:pPr eaLnBrk="1" hangingPunct="1"/>
            <a:r>
              <a:rPr lang="ar-JO" altLang="en-US" sz="3200" smtClean="0">
                <a:solidFill>
                  <a:schemeClr val="bg1"/>
                </a:solidFill>
              </a:rPr>
              <a:t>مشاريع المجال الاجتماعي</a:t>
            </a:r>
            <a:endParaRPr lang="en-US" altLang="en-US" sz="3200" smtClean="0">
              <a:solidFill>
                <a:schemeClr val="bg1"/>
              </a:solidFill>
            </a:endParaRPr>
          </a:p>
        </p:txBody>
      </p:sp>
      <p:sp>
        <p:nvSpPr>
          <p:cNvPr id="3" name="Subtitle 2"/>
          <p:cNvSpPr>
            <a:spLocks noGrp="1"/>
          </p:cNvSpPr>
          <p:nvPr>
            <p:ph type="subTitle" idx="1"/>
          </p:nvPr>
        </p:nvSpPr>
        <p:spPr>
          <a:xfrm>
            <a:off x="285750" y="1000125"/>
            <a:ext cx="8501063" cy="2857500"/>
          </a:xfrm>
        </p:spPr>
        <p:txBody>
          <a:bodyPr rtlCol="0">
            <a:normAutofit fontScale="77500" lnSpcReduction="20000"/>
          </a:bodyPr>
          <a:lstStyle/>
          <a:p>
            <a:pPr marL="457200" indent="-457200" rtl="1" eaLnBrk="1" fontAlgn="auto" hangingPunct="1">
              <a:spcAft>
                <a:spcPts val="0"/>
              </a:spcAft>
              <a:buFont typeface="Arial" panose="020B0604020202020204" pitchFamily="34" charset="0"/>
              <a:buNone/>
              <a:defRPr/>
            </a:pPr>
            <a:r>
              <a:rPr lang="ar-JO" b="1" dirty="0" smtClean="0">
                <a:solidFill>
                  <a:schemeClr val="bg1"/>
                </a:solidFill>
              </a:rPr>
              <a:t>مشروع رقم (7)</a:t>
            </a:r>
          </a:p>
          <a:p>
            <a:pPr marL="457200" indent="-457200" algn="just" rtl="1" eaLnBrk="1" fontAlgn="auto" hangingPunct="1">
              <a:spcAft>
                <a:spcPts val="0"/>
              </a:spcAft>
              <a:buFont typeface="Arial" panose="020B0604020202020204" pitchFamily="34" charset="0"/>
              <a:buNone/>
              <a:defRPr/>
            </a:pPr>
            <a:r>
              <a:rPr lang="ar-SA" sz="2800" b="1" dirty="0" smtClean="0">
                <a:solidFill>
                  <a:schemeClr val="bg1">
                    <a:lumMod val="95000"/>
                  </a:schemeClr>
                </a:solidFill>
              </a:rPr>
              <a:t>اسم المشروع:</a:t>
            </a:r>
            <a:r>
              <a:rPr lang="ar-JO" sz="2800" b="1" dirty="0" smtClean="0">
                <a:solidFill>
                  <a:schemeClr val="bg1">
                    <a:lumMod val="95000"/>
                  </a:schemeClr>
                </a:solidFill>
              </a:rPr>
              <a:t> التاهيل المجتمعي ضمن الخدمات الاجتماعية في بلدية العبيدية.</a:t>
            </a:r>
          </a:p>
          <a:p>
            <a:pPr marL="457200" indent="-457200" algn="just" rtl="1" eaLnBrk="1" fontAlgn="auto" hangingPunct="1">
              <a:spcAft>
                <a:spcPts val="0"/>
              </a:spcAft>
              <a:buFont typeface="Arial" panose="020B0604020202020204" pitchFamily="34" charset="0"/>
              <a:buNone/>
              <a:defRPr/>
            </a:pPr>
            <a:r>
              <a:rPr lang="ar-JO" sz="2800" b="1" dirty="0" smtClean="0">
                <a:solidFill>
                  <a:schemeClr val="bg1">
                    <a:lumMod val="95000"/>
                  </a:schemeClr>
                </a:solidFill>
              </a:rPr>
              <a:t>الممول: مجموعة متبرعين بتكلفة 74000 شيكل.</a:t>
            </a:r>
          </a:p>
          <a:p>
            <a:pPr marL="514350" indent="-514350" algn="just" rtl="1" eaLnBrk="1" fontAlgn="auto" hangingPunct="1">
              <a:spcAft>
                <a:spcPts val="0"/>
              </a:spcAft>
              <a:buFont typeface="Arial" panose="020B0604020202020204" pitchFamily="34" charset="0"/>
              <a:buAutoNum type="arabicPeriod"/>
              <a:defRPr/>
            </a:pPr>
            <a:r>
              <a:rPr lang="ar-JO" b="1" dirty="0" smtClean="0">
                <a:solidFill>
                  <a:schemeClr val="bg1"/>
                </a:solidFill>
              </a:rPr>
              <a:t>غرفة المرشدة في مدرسة الاستقلال 5000 شيكل.</a:t>
            </a:r>
          </a:p>
          <a:p>
            <a:pPr marL="514350" indent="-514350" algn="just" rtl="1" eaLnBrk="1" fontAlgn="auto" hangingPunct="1">
              <a:spcAft>
                <a:spcPts val="0"/>
              </a:spcAft>
              <a:buFont typeface="Arial" panose="020B0604020202020204" pitchFamily="34" charset="0"/>
              <a:buAutoNum type="arabicPeriod"/>
              <a:defRPr/>
            </a:pPr>
            <a:r>
              <a:rPr lang="ar-JO" b="1" dirty="0" smtClean="0">
                <a:solidFill>
                  <a:schemeClr val="bg1"/>
                </a:solidFill>
              </a:rPr>
              <a:t>توفر مداخل خارجية لذوي الاعاقة الحركية 13000 شيكل.</a:t>
            </a:r>
          </a:p>
          <a:p>
            <a:pPr algn="just" rtl="1" eaLnBrk="1" fontAlgn="auto" hangingPunct="1">
              <a:spcAft>
                <a:spcPts val="0"/>
              </a:spcAft>
              <a:defRPr/>
            </a:pPr>
            <a:r>
              <a:rPr lang="ar-JO" b="1" dirty="0" smtClean="0">
                <a:solidFill>
                  <a:schemeClr val="bg1"/>
                </a:solidFill>
              </a:rPr>
              <a:t>3. توفير سماعات طبية وكراسي وحقائب مدرسية وفرشة هواء وادوية وكفالات شهرية وغرفة مصادر ذكية وغير ذلك من الانشطة لذوي الاحتاجات الخاصة بتكلفة 56000 شيكل.</a:t>
            </a:r>
          </a:p>
          <a:p>
            <a:pPr marL="514350" indent="-514350" algn="just" rtl="1" eaLnBrk="1" fontAlgn="auto" hangingPunct="1">
              <a:spcAft>
                <a:spcPts val="0"/>
              </a:spcAft>
              <a:buFont typeface="Arial" panose="020B0604020202020204" pitchFamily="34" charset="0"/>
              <a:buAutoNum type="arabicPeriod"/>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1026" name="Picture 2" descr="نتيجة بحث الصور عن سماعات طب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005064"/>
            <a:ext cx="2124000" cy="21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صورة ذات صل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4039" y="4006763"/>
            <a:ext cx="3041323" cy="2025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نتيجة بحث الصور عن فرشة هواء طبية"/>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391" y="3995925"/>
            <a:ext cx="2225585" cy="203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472588"/>
      </p:ext>
    </p:extLst>
  </p:cSld>
  <p:clrMapOvr>
    <a:masterClrMapping/>
  </p:clrMapOvr>
  <p:transition advTm="653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a:xfrm>
            <a:off x="642938" y="357188"/>
            <a:ext cx="7772400" cy="714375"/>
          </a:xfrm>
        </p:spPr>
        <p:txBody>
          <a:bodyPr/>
          <a:lstStyle/>
          <a:p>
            <a:pPr eaLnBrk="1" hangingPunct="1"/>
            <a:r>
              <a:rPr lang="ar-JO" altLang="en-US" sz="3200" smtClean="0">
                <a:solidFill>
                  <a:schemeClr val="bg1"/>
                </a:solidFill>
              </a:rPr>
              <a:t>مشاريع المجال الاجتماعي</a:t>
            </a:r>
            <a:endParaRPr lang="en-US" altLang="en-US" sz="3200" smtClean="0">
              <a:solidFill>
                <a:schemeClr val="bg1"/>
              </a:solidFill>
            </a:endParaRPr>
          </a:p>
        </p:txBody>
      </p:sp>
      <p:sp>
        <p:nvSpPr>
          <p:cNvPr id="3" name="Subtitle 2"/>
          <p:cNvSpPr>
            <a:spLocks noGrp="1"/>
          </p:cNvSpPr>
          <p:nvPr>
            <p:ph type="subTitle" idx="1"/>
          </p:nvPr>
        </p:nvSpPr>
        <p:spPr>
          <a:xfrm>
            <a:off x="285750" y="1000125"/>
            <a:ext cx="8501063" cy="2857500"/>
          </a:xfrm>
        </p:spPr>
        <p:txBody>
          <a:bodyPr rtlCol="0">
            <a:normAutofit lnSpcReduction="10000"/>
          </a:bodyPr>
          <a:lstStyle/>
          <a:p>
            <a:pPr marL="457200" indent="-457200" rtl="1" eaLnBrk="1" fontAlgn="auto" hangingPunct="1">
              <a:spcAft>
                <a:spcPts val="0"/>
              </a:spcAft>
              <a:buFont typeface="Arial" panose="020B0604020202020204" pitchFamily="34" charset="0"/>
              <a:buNone/>
              <a:defRPr/>
            </a:pPr>
            <a:r>
              <a:rPr lang="ar-JO" b="1" dirty="0" smtClean="0">
                <a:solidFill>
                  <a:schemeClr val="bg1"/>
                </a:solidFill>
              </a:rPr>
              <a:t>مشروع رقم (8)</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bg1">
                    <a:lumMod val="95000"/>
                  </a:schemeClr>
                </a:solidFill>
              </a:rPr>
              <a:t>اسم المشروع:</a:t>
            </a:r>
            <a:r>
              <a:rPr lang="ar-JO" sz="2500" b="1" dirty="0" smtClean="0">
                <a:solidFill>
                  <a:schemeClr val="bg1">
                    <a:lumMod val="95000"/>
                  </a:schemeClr>
                </a:solidFill>
              </a:rPr>
              <a:t> مشروع مجتمعات مزدهرة.</a:t>
            </a:r>
          </a:p>
          <a:p>
            <a:pPr marL="457200" indent="-457200" algn="just" rtl="1" eaLnBrk="1" fontAlgn="auto" hangingPunct="1">
              <a:spcAft>
                <a:spcPts val="0"/>
              </a:spcAft>
              <a:defRPr/>
            </a:pPr>
            <a:r>
              <a:rPr lang="ar-JO" sz="2500" b="1" dirty="0" smtClean="0">
                <a:solidFill>
                  <a:schemeClr val="bg1">
                    <a:lumMod val="95000"/>
                  </a:schemeClr>
                </a:solidFill>
              </a:rPr>
              <a:t>طبيعة المشروع: </a:t>
            </a:r>
            <a:r>
              <a:rPr lang="ar-JO" sz="2800" b="1" dirty="0">
                <a:solidFill>
                  <a:schemeClr val="bg1"/>
                </a:solidFill>
              </a:rPr>
              <a:t>زيادة مصادر </a:t>
            </a:r>
            <a:r>
              <a:rPr lang="ar-JO" sz="2800" b="1" dirty="0" smtClean="0">
                <a:solidFill>
                  <a:schemeClr val="bg1"/>
                </a:solidFill>
              </a:rPr>
              <a:t>العائدات المالية </a:t>
            </a:r>
            <a:r>
              <a:rPr lang="ar-JO" sz="2800" b="1" dirty="0">
                <a:solidFill>
                  <a:schemeClr val="bg1"/>
                </a:solidFill>
              </a:rPr>
              <a:t>وتحسين </a:t>
            </a:r>
            <a:r>
              <a:rPr lang="ar-JO" sz="2800" b="1" dirty="0" smtClean="0">
                <a:solidFill>
                  <a:schemeClr val="bg1"/>
                </a:solidFill>
              </a:rPr>
              <a:t>الادارة المالية للبلدية وتعزيز </a:t>
            </a:r>
            <a:r>
              <a:rPr lang="ar-JO" sz="2800" b="1" dirty="0">
                <a:solidFill>
                  <a:schemeClr val="bg1"/>
                </a:solidFill>
              </a:rPr>
              <a:t>المساءلة والشفافية وجودة الخدمات المتقدمة </a:t>
            </a:r>
            <a:r>
              <a:rPr lang="ar-JO" sz="2800" b="1" dirty="0" smtClean="0">
                <a:solidFill>
                  <a:schemeClr val="bg1"/>
                </a:solidFill>
              </a:rPr>
              <a:t>وادارتها.</a:t>
            </a:r>
            <a:endParaRPr lang="ar-JO" sz="2800" b="1" dirty="0">
              <a:solidFill>
                <a:schemeClr val="bg1"/>
              </a:solidFill>
            </a:endParaRPr>
          </a:p>
          <a:p>
            <a:pPr marL="457200" indent="-457200" algn="just" rtl="1" eaLnBrk="1" fontAlgn="auto" hangingPunct="1">
              <a:spcAft>
                <a:spcPts val="0"/>
              </a:spcAft>
              <a:defRPr/>
            </a:pPr>
            <a:r>
              <a:rPr lang="ar-SA" sz="2500" b="1" dirty="0" smtClean="0">
                <a:solidFill>
                  <a:schemeClr val="bg1"/>
                </a:solidFill>
              </a:rPr>
              <a:t>اسم الممول: </a:t>
            </a:r>
            <a:r>
              <a:rPr lang="ar-JO" sz="2800" b="1" dirty="0">
                <a:solidFill>
                  <a:schemeClr val="bg1"/>
                </a:solidFill>
              </a:rPr>
              <a:t>الوكالة الامريكية للتنمية الدولية </a:t>
            </a:r>
            <a:r>
              <a:rPr lang="en-US" sz="2800" b="1" dirty="0">
                <a:solidFill>
                  <a:schemeClr val="bg1"/>
                </a:solidFill>
              </a:rPr>
              <a:t>USAID</a:t>
            </a: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 y="3155950"/>
            <a:ext cx="230505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861048"/>
            <a:ext cx="3170238"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653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266" name="Title 1"/>
          <p:cNvSpPr>
            <a:spLocks noGrp="1"/>
          </p:cNvSpPr>
          <p:nvPr>
            <p:ph type="ctrTitle"/>
          </p:nvPr>
        </p:nvSpPr>
        <p:spPr>
          <a:xfrm>
            <a:off x="642938" y="357188"/>
            <a:ext cx="7772400" cy="714375"/>
          </a:xfrm>
        </p:spPr>
        <p:txBody>
          <a:bodyPr/>
          <a:lstStyle/>
          <a:p>
            <a:pPr eaLnBrk="1" hangingPunct="1"/>
            <a:r>
              <a:rPr lang="ar-JO" altLang="en-US" sz="3200" smtClean="0">
                <a:solidFill>
                  <a:schemeClr val="bg1"/>
                </a:solidFill>
              </a:rPr>
              <a:t>مشاريع المجال الاجتماعي</a:t>
            </a:r>
            <a:endParaRPr lang="en-US" altLang="en-US" sz="3200" smtClean="0">
              <a:solidFill>
                <a:schemeClr val="bg1"/>
              </a:solidFill>
            </a:endParaRPr>
          </a:p>
        </p:txBody>
      </p:sp>
      <p:sp>
        <p:nvSpPr>
          <p:cNvPr id="3" name="Subtitle 2"/>
          <p:cNvSpPr>
            <a:spLocks noGrp="1"/>
          </p:cNvSpPr>
          <p:nvPr>
            <p:ph type="subTitle" idx="1"/>
          </p:nvPr>
        </p:nvSpPr>
        <p:spPr>
          <a:xfrm>
            <a:off x="179388" y="1196975"/>
            <a:ext cx="8501062"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rgbClr val="FFFF00"/>
                </a:solidFill>
              </a:rPr>
              <a:t>مشروع رقم (9)</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bg1">
                    <a:lumMod val="95000"/>
                  </a:schemeClr>
                </a:solidFill>
              </a:rPr>
              <a:t>اسم المشروع:</a:t>
            </a:r>
            <a:r>
              <a:rPr lang="ar-JO" sz="2500" b="1" dirty="0" smtClean="0">
                <a:solidFill>
                  <a:schemeClr val="bg1">
                    <a:lumMod val="95000"/>
                  </a:schemeClr>
                </a:solidFill>
              </a:rPr>
              <a:t> البرنامج المالي الموحد (</a:t>
            </a:r>
            <a:r>
              <a:rPr lang="en-US" sz="2500" b="1" dirty="0" smtClean="0">
                <a:solidFill>
                  <a:schemeClr val="bg1">
                    <a:lumMod val="95000"/>
                  </a:schemeClr>
                </a:solidFill>
              </a:rPr>
              <a:t>RMIS</a:t>
            </a:r>
            <a:r>
              <a:rPr lang="ar-JO" sz="2500" b="1" dirty="0" smtClean="0">
                <a:solidFill>
                  <a:schemeClr val="bg1">
                    <a:lumMod val="95000"/>
                  </a:schemeClr>
                </a:solidFill>
              </a:rPr>
              <a:t>+ </a:t>
            </a:r>
            <a:r>
              <a:rPr lang="en-US" sz="2500" b="1" dirty="0" smtClean="0">
                <a:solidFill>
                  <a:schemeClr val="bg1">
                    <a:lumMod val="95000"/>
                  </a:schemeClr>
                </a:solidFill>
              </a:rPr>
              <a:t>IFMS</a:t>
            </a:r>
            <a:r>
              <a:rPr lang="ar-JO" sz="2500" b="1" dirty="0" smtClean="0">
                <a:solidFill>
                  <a:schemeClr val="bg1">
                    <a:lumMod val="95000"/>
                  </a:schemeClr>
                </a:solidFill>
              </a:rPr>
              <a:t>).</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bg1">
                    <a:lumMod val="95000"/>
                  </a:schemeClr>
                </a:solidFill>
              </a:rPr>
              <a:t>اسم الممول: </a:t>
            </a:r>
            <a:r>
              <a:rPr lang="ar-JO" sz="2800" b="1" dirty="0" smtClean="0">
                <a:solidFill>
                  <a:schemeClr val="bg1">
                    <a:lumMod val="95000"/>
                  </a:schemeClr>
                </a:solidFill>
              </a:rPr>
              <a:t>مجتمعات مزدهرة + بلدية العبيدية.</a:t>
            </a:r>
          </a:p>
          <a:p>
            <a:pPr marL="457200" indent="-457200" algn="just" rtl="1" eaLnBrk="1" fontAlgn="auto" hangingPunct="1">
              <a:spcAft>
                <a:spcPts val="0"/>
              </a:spcAft>
              <a:buFont typeface="Arial" panose="020B0604020202020204" pitchFamily="34" charset="0"/>
              <a:buNone/>
              <a:defRPr/>
            </a:pPr>
            <a:r>
              <a:rPr lang="ar-JO" sz="2800" b="1" dirty="0" smtClean="0">
                <a:solidFill>
                  <a:schemeClr val="bg1">
                    <a:lumMod val="95000"/>
                  </a:schemeClr>
                </a:solidFill>
              </a:rPr>
              <a:t>التكلفة: 85200 شبكل</a:t>
            </a:r>
          </a:p>
          <a:p>
            <a:pPr marL="457200" indent="-457200" algn="just" rtl="1" eaLnBrk="1" fontAlgn="auto" hangingPunct="1">
              <a:spcAft>
                <a:spcPts val="0"/>
              </a:spcAft>
              <a:buFont typeface="Arial" panose="020B0604020202020204" pitchFamily="34" charset="0"/>
              <a:buNone/>
              <a:defRPr/>
            </a:pPr>
            <a:endParaRPr lang="ar-SA" sz="2500" b="1" dirty="0" smtClean="0">
              <a:solidFill>
                <a:schemeClr val="bg1">
                  <a:lumMod val="95000"/>
                </a:schemeClr>
              </a:solidFill>
            </a:endParaRPr>
          </a:p>
          <a:p>
            <a:pPr marL="457200" indent="-457200" algn="just" rtl="1" eaLnBrk="1" fontAlgn="auto" hangingPunct="1">
              <a:spcAft>
                <a:spcPts val="0"/>
              </a:spcAft>
              <a:buFont typeface="Arial" panose="020B0604020202020204" pitchFamily="34" charset="0"/>
              <a:buNone/>
              <a:defRPr/>
            </a:pPr>
            <a:endParaRPr lang="ar-SA" b="1" i="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429000"/>
            <a:ext cx="4176712"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290" name="Title 1"/>
          <p:cNvSpPr>
            <a:spLocks noGrp="1"/>
          </p:cNvSpPr>
          <p:nvPr>
            <p:ph type="ctrTitle"/>
          </p:nvPr>
        </p:nvSpPr>
        <p:spPr>
          <a:xfrm>
            <a:off x="642938" y="357188"/>
            <a:ext cx="7772400" cy="714375"/>
          </a:xfrm>
        </p:spPr>
        <p:txBody>
          <a:bodyPr/>
          <a:lstStyle/>
          <a:p>
            <a:pPr eaLnBrk="1" hangingPunct="1"/>
            <a:r>
              <a:rPr lang="ar-JO" altLang="en-US" sz="3200" smtClean="0">
                <a:solidFill>
                  <a:schemeClr val="bg1"/>
                </a:solidFill>
              </a:rPr>
              <a:t>مشاريع المجال الاجتماعي</a:t>
            </a:r>
            <a:endParaRPr lang="en-US" altLang="en-US" sz="3200" smtClean="0">
              <a:solidFill>
                <a:schemeClr val="bg1"/>
              </a:solidFill>
            </a:endParaRPr>
          </a:p>
        </p:txBody>
      </p:sp>
      <p:sp>
        <p:nvSpPr>
          <p:cNvPr id="3" name="Subtitle 2"/>
          <p:cNvSpPr>
            <a:spLocks noGrp="1"/>
          </p:cNvSpPr>
          <p:nvPr>
            <p:ph type="subTitle" idx="1"/>
          </p:nvPr>
        </p:nvSpPr>
        <p:spPr>
          <a:xfrm>
            <a:off x="179388" y="1196975"/>
            <a:ext cx="8501062"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rgbClr val="FFFF00"/>
                </a:solidFill>
              </a:rPr>
              <a:t>مشروع رقم (10)</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bg1">
                    <a:lumMod val="95000"/>
                  </a:schemeClr>
                </a:solidFill>
              </a:rPr>
              <a:t>اسم المشروع:</a:t>
            </a:r>
            <a:r>
              <a:rPr lang="ar-JO" sz="2500" b="1" dirty="0" smtClean="0">
                <a:solidFill>
                  <a:schemeClr val="bg1">
                    <a:lumMod val="95000"/>
                  </a:schemeClr>
                </a:solidFill>
              </a:rPr>
              <a:t> تدريب ودعم كوادر الشباب.</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bg1">
                    <a:lumMod val="95000"/>
                  </a:schemeClr>
                </a:solidFill>
              </a:rPr>
              <a:t>اسم الممول: </a:t>
            </a:r>
            <a:r>
              <a:rPr lang="ar-JO" sz="2800" b="1" dirty="0" smtClean="0">
                <a:solidFill>
                  <a:schemeClr val="bg1">
                    <a:lumMod val="95000"/>
                  </a:schemeClr>
                </a:solidFill>
              </a:rPr>
              <a:t>اكشن ايد وبلدية العبيدية.</a:t>
            </a:r>
          </a:p>
          <a:p>
            <a:pPr marL="457200" indent="-457200" algn="just" rtl="1" eaLnBrk="1" fontAlgn="auto" hangingPunct="1">
              <a:spcAft>
                <a:spcPts val="0"/>
              </a:spcAft>
              <a:buFont typeface="Arial" panose="020B0604020202020204" pitchFamily="34" charset="0"/>
              <a:buNone/>
              <a:defRPr/>
            </a:pPr>
            <a:r>
              <a:rPr lang="ar-JO" sz="2800" b="1" dirty="0" smtClean="0">
                <a:solidFill>
                  <a:schemeClr val="bg1">
                    <a:lumMod val="95000"/>
                  </a:schemeClr>
                </a:solidFill>
              </a:rPr>
              <a:t>التكلفة: 18000 شيكل</a:t>
            </a:r>
            <a:r>
              <a:rPr lang="en-US" sz="2800" b="1" dirty="0" smtClean="0">
                <a:solidFill>
                  <a:schemeClr val="bg1">
                    <a:lumMod val="95000"/>
                  </a:schemeClr>
                </a:solidFill>
              </a:rPr>
              <a:t> </a:t>
            </a:r>
            <a:endParaRPr lang="ar-JO" sz="2800" b="1" dirty="0" smtClean="0">
              <a:solidFill>
                <a:schemeClr val="bg1">
                  <a:lumMod val="95000"/>
                </a:schemeClr>
              </a:solidFill>
            </a:endParaRPr>
          </a:p>
          <a:p>
            <a:pPr marL="457200" indent="-457200" algn="just" rtl="1" eaLnBrk="1" fontAlgn="auto" hangingPunct="1">
              <a:spcAft>
                <a:spcPts val="0"/>
              </a:spcAft>
              <a:buFont typeface="Arial" panose="020B0604020202020204" pitchFamily="34" charset="0"/>
              <a:buNone/>
              <a:defRPr/>
            </a:pPr>
            <a:endParaRPr lang="ar-SA" sz="2500" b="1" dirty="0" smtClean="0">
              <a:solidFill>
                <a:schemeClr val="bg1">
                  <a:lumMod val="95000"/>
                </a:schemeClr>
              </a:solidFill>
            </a:endParaRPr>
          </a:p>
          <a:p>
            <a:pPr marL="457200" indent="-457200" algn="just" rtl="1" eaLnBrk="1" fontAlgn="auto" hangingPunct="1">
              <a:spcAft>
                <a:spcPts val="0"/>
              </a:spcAft>
              <a:buFont typeface="Arial" panose="020B0604020202020204" pitchFamily="34" charset="0"/>
              <a:buNone/>
              <a:defRPr/>
            </a:pPr>
            <a:endParaRPr lang="ar-SA" b="1" i="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1229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500" y="3597275"/>
            <a:ext cx="3949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3" y="3597275"/>
            <a:ext cx="395128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642938" y="357188"/>
            <a:ext cx="7772400" cy="714375"/>
          </a:xfrm>
        </p:spPr>
        <p:txBody>
          <a:bodyPr/>
          <a:lstStyle/>
          <a:p>
            <a:pPr eaLnBrk="1" hangingPunct="1"/>
            <a:r>
              <a:rPr lang="ar-JO" altLang="en-US" sz="3200" dirty="0" smtClean="0"/>
              <a:t>مشاريع المجال الاجتماعي</a:t>
            </a:r>
            <a:endParaRPr lang="en-US" altLang="en-US" sz="3200" dirty="0" smtClean="0"/>
          </a:p>
        </p:txBody>
      </p:sp>
      <p:sp>
        <p:nvSpPr>
          <p:cNvPr id="4" name="Rectangle 3"/>
          <p:cNvSpPr/>
          <p:nvPr/>
        </p:nvSpPr>
        <p:spPr>
          <a:xfrm>
            <a:off x="2843808" y="1484784"/>
            <a:ext cx="6120680" cy="1569660"/>
          </a:xfrm>
          <a:prstGeom prst="rect">
            <a:avLst/>
          </a:prstGeom>
        </p:spPr>
        <p:txBody>
          <a:bodyPr wrap="square">
            <a:spAutoFit/>
          </a:bodyPr>
          <a:lstStyle/>
          <a:p>
            <a:pPr marL="457200" indent="-457200" algn="just" rtl="1" eaLnBrk="1" fontAlgn="auto" hangingPunct="1">
              <a:spcAft>
                <a:spcPts val="0"/>
              </a:spcAft>
              <a:buFont typeface="Arial" panose="020B0604020202020204" pitchFamily="34" charset="0"/>
              <a:buNone/>
              <a:defRPr/>
            </a:pPr>
            <a:endParaRPr lang="ar-JO" sz="2400" b="1" dirty="0" smtClean="0">
              <a:solidFill>
                <a:srgbClr val="C00000"/>
              </a:solidFill>
            </a:endParaRPr>
          </a:p>
          <a:p>
            <a:pPr marL="457200" indent="-457200" algn="just" rtl="1" eaLnBrk="1" fontAlgn="auto" hangingPunct="1">
              <a:spcAft>
                <a:spcPts val="0"/>
              </a:spcAft>
              <a:buFont typeface="Arial" panose="020B0604020202020204" pitchFamily="34" charset="0"/>
              <a:buNone/>
              <a:defRPr/>
            </a:pPr>
            <a:r>
              <a:rPr lang="ar-SA" sz="2400" b="1" dirty="0" smtClean="0">
                <a:solidFill>
                  <a:srgbClr val="C00000"/>
                </a:solidFill>
              </a:rPr>
              <a:t>اسم </a:t>
            </a:r>
            <a:r>
              <a:rPr lang="ar-SA" sz="2400" b="1" dirty="0">
                <a:solidFill>
                  <a:srgbClr val="C00000"/>
                </a:solidFill>
              </a:rPr>
              <a:t>المشروع:</a:t>
            </a:r>
            <a:r>
              <a:rPr lang="ar-JO" sz="2400" b="1" dirty="0">
                <a:solidFill>
                  <a:srgbClr val="C00000"/>
                </a:solidFill>
              </a:rPr>
              <a:t> دعم نادي شباب العبيدية.</a:t>
            </a:r>
          </a:p>
          <a:p>
            <a:pPr marL="457200" indent="-457200" algn="just" rtl="1" eaLnBrk="1" fontAlgn="auto" hangingPunct="1">
              <a:spcAft>
                <a:spcPts val="0"/>
              </a:spcAft>
              <a:buFont typeface="Arial" panose="020B0604020202020204" pitchFamily="34" charset="0"/>
              <a:buNone/>
              <a:defRPr/>
            </a:pPr>
            <a:r>
              <a:rPr lang="ar-SA" sz="2400" b="1" dirty="0">
                <a:solidFill>
                  <a:srgbClr val="C00000"/>
                </a:solidFill>
              </a:rPr>
              <a:t>اسم الممول: </a:t>
            </a:r>
            <a:r>
              <a:rPr lang="ar-JO" sz="2400" b="1" dirty="0">
                <a:solidFill>
                  <a:srgbClr val="C00000"/>
                </a:solidFill>
              </a:rPr>
              <a:t>مؤسسة دانا - المانيا.</a:t>
            </a:r>
          </a:p>
          <a:p>
            <a:pPr marL="457200" indent="-457200" algn="just" rtl="1" eaLnBrk="1" fontAlgn="auto" hangingPunct="1">
              <a:spcAft>
                <a:spcPts val="0"/>
              </a:spcAft>
              <a:buFont typeface="Arial" panose="020B0604020202020204" pitchFamily="34" charset="0"/>
              <a:buNone/>
              <a:defRPr/>
            </a:pPr>
            <a:r>
              <a:rPr lang="ar-JO" sz="2400" b="1" dirty="0">
                <a:solidFill>
                  <a:srgbClr val="C00000"/>
                </a:solidFill>
              </a:rPr>
              <a:t>التكلفة: 7000 دولار.</a:t>
            </a:r>
            <a:r>
              <a:rPr lang="en-US" sz="2400" b="1" dirty="0">
                <a:solidFill>
                  <a:srgbClr val="C00000"/>
                </a:solidFill>
              </a:rPr>
              <a:t> </a:t>
            </a:r>
            <a:endParaRPr lang="ar-JO" sz="2400" b="1" dirty="0">
              <a:solidFill>
                <a:srgbClr val="C00000"/>
              </a:solidFill>
            </a:endParaRPr>
          </a:p>
        </p:txBody>
      </p:sp>
      <p:sp>
        <p:nvSpPr>
          <p:cNvPr id="5" name="Rectangle 4"/>
          <p:cNvSpPr/>
          <p:nvPr/>
        </p:nvSpPr>
        <p:spPr>
          <a:xfrm>
            <a:off x="3851920" y="1103838"/>
            <a:ext cx="1930337" cy="369332"/>
          </a:xfrm>
          <a:prstGeom prst="rect">
            <a:avLst/>
          </a:prstGeom>
        </p:spPr>
        <p:txBody>
          <a:bodyPr wrap="none">
            <a:spAutoFit/>
          </a:bodyPr>
          <a:lstStyle/>
          <a:p>
            <a:pPr marL="457200" indent="-457200" rtl="1" eaLnBrk="1" fontAlgn="auto" hangingPunct="1">
              <a:spcAft>
                <a:spcPts val="0"/>
              </a:spcAft>
              <a:buFont typeface="Arial" panose="020B0604020202020204" pitchFamily="34" charset="0"/>
              <a:buNone/>
              <a:defRPr/>
            </a:pPr>
            <a:r>
              <a:rPr lang="ar-JO" b="1" dirty="0">
                <a:solidFill>
                  <a:srgbClr val="C00000"/>
                </a:solidFill>
              </a:rPr>
              <a:t>مشروع رقم (11)      </a:t>
            </a:r>
          </a:p>
        </p:txBody>
      </p:sp>
    </p:spTree>
  </p:cSld>
  <p:clrMapOvr>
    <a:masterClrMapping/>
  </p:clrMapOvr>
  <p:transition advTm="653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a:xfrm>
            <a:off x="642938" y="357188"/>
            <a:ext cx="7772400" cy="714375"/>
          </a:xfrm>
        </p:spPr>
        <p:txBody>
          <a:bodyPr/>
          <a:lstStyle/>
          <a:p>
            <a:pPr eaLnBrk="1" hangingPunct="1"/>
            <a:r>
              <a:rPr lang="ar-JO" altLang="en-US" sz="3200" smtClean="0">
                <a:solidFill>
                  <a:schemeClr val="bg1"/>
                </a:solidFill>
              </a:rPr>
              <a:t>مشاريع البنية التحتية والبيئية</a:t>
            </a:r>
            <a:endParaRPr lang="en-US" altLang="en-US" sz="3200" smtClean="0">
              <a:solidFill>
                <a:schemeClr val="bg1"/>
              </a:solidFill>
            </a:endParaRPr>
          </a:p>
        </p:txBody>
      </p:sp>
      <p:sp>
        <p:nvSpPr>
          <p:cNvPr id="3" name="Subtitle 2"/>
          <p:cNvSpPr>
            <a:spLocks noGrp="1"/>
          </p:cNvSpPr>
          <p:nvPr>
            <p:ph type="subTitle" idx="1"/>
          </p:nvPr>
        </p:nvSpPr>
        <p:spPr>
          <a:xfrm>
            <a:off x="285750" y="1000125"/>
            <a:ext cx="8501063"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chemeClr val="bg1"/>
                </a:solidFill>
              </a:rPr>
              <a:t>مشروع رقم (1)</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bg1"/>
                </a:solidFill>
              </a:rPr>
              <a:t>اسم المشروع:</a:t>
            </a:r>
            <a:r>
              <a:rPr lang="ar-JO" sz="2500" b="1" dirty="0" smtClean="0">
                <a:solidFill>
                  <a:schemeClr val="bg1"/>
                </a:solidFill>
              </a:rPr>
              <a:t> تعبيد طرق داخلية</a:t>
            </a:r>
            <a:r>
              <a:rPr lang="ar-SA" sz="2500" b="1" dirty="0" smtClean="0">
                <a:solidFill>
                  <a:schemeClr val="bg1"/>
                </a:solidFill>
              </a:rPr>
              <a:t>.</a:t>
            </a:r>
            <a:endParaRPr lang="ar-JO" sz="2500" b="1" dirty="0" smtClean="0">
              <a:solidFill>
                <a:schemeClr val="bg1"/>
              </a:solidFill>
            </a:endParaRPr>
          </a:p>
          <a:p>
            <a:pPr marL="457200" indent="-457200" algn="just" rtl="1" eaLnBrk="1" fontAlgn="auto" hangingPunct="1">
              <a:spcAft>
                <a:spcPts val="0"/>
              </a:spcAft>
              <a:buFont typeface="Arial" panose="020B0604020202020204" pitchFamily="34" charset="0"/>
              <a:buNone/>
              <a:defRPr/>
            </a:pPr>
            <a:r>
              <a:rPr lang="ar-JO" sz="2500" b="1" dirty="0" smtClean="0">
                <a:solidFill>
                  <a:schemeClr val="bg1"/>
                </a:solidFill>
              </a:rPr>
              <a:t>اسم الممول: وزارة الحكم المحلي + بلدية العبيدية.</a:t>
            </a:r>
          </a:p>
          <a:p>
            <a:pPr marL="457200" indent="-457200" algn="just" rtl="1" eaLnBrk="1" fontAlgn="auto" hangingPunct="1">
              <a:spcAft>
                <a:spcPts val="0"/>
              </a:spcAft>
              <a:buFont typeface="Arial" panose="020B0604020202020204" pitchFamily="34" charset="0"/>
              <a:buNone/>
              <a:defRPr/>
            </a:pPr>
            <a:r>
              <a:rPr lang="ar-JO" sz="2500" b="1" dirty="0" smtClean="0">
                <a:solidFill>
                  <a:schemeClr val="bg1"/>
                </a:solidFill>
              </a:rPr>
              <a:t>تكاليف المشروع: 428000 دولار.</a:t>
            </a:r>
            <a:endParaRPr lang="ar-SA" sz="2500" b="1" dirty="0" smtClean="0">
              <a:solidFill>
                <a:schemeClr val="bg1"/>
              </a:solidFill>
            </a:endParaRP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14340" name="Picture 7" descr="C:\Users\Dell\Desktop\انجازات 2019\الطرق الداخلية\47012254_2043725642360816_401875557407732531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99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C:\Users\Dell\Desktop\انجازات 2019\الطرق الداخلية\47115841_2054191677980879_611518632880924262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99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C:\Users\Dell\Desktop\انجازات 2019\الطرق الداخلية\47499548_2054193541314026_511980329690673971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299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C:\Users\Dell\Desktop\انجازات 2019\الطرق الداخلية\48365341_2071885699544810_5298360467679346688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299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C:\Users\Dell\Desktop\انجازات 2019\الطرق الداخلية\48389327_2071885952878118_9118593496465276928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299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C:\Users\Dell\Desktop\انجازات 2019\الطرق الداخلية\53361255_2196849330381779_5160411821848395776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299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3" descr="C:\Users\Dell\Desktop\انجازات 2019\الطرق الداخلية\53452032_2196849497048429_8295800847724445696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563" y="299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4" descr="C:\Users\Dell\Desktop\انجازات 2019\الطرق الداخلية\47115841_2054191677980879_611518632880924262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0321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5" descr="C:\Users\Dell\Desktop\انجازات 2019\الطرق الداخلية\47499548_2054193541314026_511980329690673971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30321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6" descr="C:\Users\Dell\Desktop\انجازات 2019\الطرق الداخلية\48365341_2071885699544810_5298360467679346688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30321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7" descr="C:\Users\Dell\Desktop\انجازات 2019\الطرق الداخلية\48389327_2071885952878118_9118593496465276928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30321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8" descr="C:\Users\Dell\Desktop\انجازات 2019\الطرق الداخلية\53361255_2196849330381779_5160411821848395776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30321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9" descr="C:\Users\Dell\Desktop\انجازات 2019\الطرق الداخلية\53452032_2196849497048429_8295800847724445696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30321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0" descr="C:\Users\Dell\Desktop\انجازات 2019\الطرق الداخلية\47012254_2043725642360816_401875557407732531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0321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28" descr="C:\Users\Dell\Desktop\انجازات 2019\الطرق الداخلية\48365341_2071885699544810_5298360467679346688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29" descr="C:\Users\Dell\Desktop\انجازات 2019\الطرق الداخلية\48389327_2071885952878118_9118593496465276928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30" descr="C:\Users\Dell\Desktop\انجازات 2019\الطرق الداخلية\53361255_2196849330381779_5160411821848395776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31" descr="C:\Users\Dell\Desktop\انجازات 2019\الطرق الداخلية\53452032_2196849497048429_8295800847724445696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32" descr="C:\Users\Dell\Desktop\انجازات 2019\الطرق الداخلية\47012254_2043725642360816_401875557407732531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33" descr="C:\Users\Dell\Desktop\انجازات 2019\الطرق الداخلية\47115841_2054191677980879_611518632880924262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34" descr="C:\Users\Dell\Desktop\انجازات 2019\الطرق الداخلية\47499548_2054193541314026_511980329690673971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35" descr="C:\Users\Dell\Desktop\انجازات 2019\الطرق الداخلية\48365341_2071885699544810_5298360467679346688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36" descr="C:\Users\Dell\Desktop\انجازات 2019\الطرق الداخلية\48389327_2071885952878118_9118593496465276928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37" descr="C:\Users\Dell\Desktop\انجازات 2019\الطرق الداخلية\53361255_2196849330381779_5160411821848395776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38" descr="C:\Users\Dell\Desktop\انجازات 2019\الطرق الداخلية\53452032_2196849497048429_8295800847724445696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39" descr="C:\Users\Dell\Desktop\انجازات 2019\الطرق الداخلية\47012254_2043725642360816_401875557407732531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40" descr="C:\Users\Dell\Desktop\انجازات 2019\الطرق الداخلية\47115841_2054191677980879_611518632880924262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41" descr="C:\Users\Dell\Desktop\انجازات 2019\الطرق الداخلية\47499548_2054193541314026_511980329690673971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0527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642938" y="357188"/>
            <a:ext cx="7772400" cy="714375"/>
          </a:xfrm>
        </p:spPr>
        <p:txBody>
          <a:bodyPr/>
          <a:lstStyle/>
          <a:p>
            <a:pPr eaLnBrk="1" hangingPunct="1">
              <a:defRPr/>
            </a:pPr>
            <a:r>
              <a:rPr lang="ar-JO" sz="3200" dirty="0" smtClean="0">
                <a:solidFill>
                  <a:schemeClr val="bg2">
                    <a:lumMod val="10000"/>
                  </a:schemeClr>
                </a:solidFill>
              </a:rPr>
              <a:t>مشاريع البنية التحتية والبيئية</a:t>
            </a:r>
            <a:endParaRPr lang="en-US" sz="3200" dirty="0" smtClean="0">
              <a:solidFill>
                <a:schemeClr val="bg2">
                  <a:lumMod val="10000"/>
                </a:schemeClr>
              </a:solidFill>
            </a:endParaRPr>
          </a:p>
        </p:txBody>
      </p:sp>
      <p:sp>
        <p:nvSpPr>
          <p:cNvPr id="3" name="Subtitle 2"/>
          <p:cNvSpPr>
            <a:spLocks noGrp="1"/>
          </p:cNvSpPr>
          <p:nvPr>
            <p:ph type="subTitle" idx="1"/>
          </p:nvPr>
        </p:nvSpPr>
        <p:spPr>
          <a:xfrm>
            <a:off x="285750" y="857250"/>
            <a:ext cx="8501063"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chemeClr val="accent1">
                    <a:lumMod val="50000"/>
                  </a:schemeClr>
                </a:solidFill>
              </a:rPr>
              <a:t>مشروع رقم (2)</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accent1">
                    <a:lumMod val="50000"/>
                  </a:schemeClr>
                </a:solidFill>
              </a:rPr>
              <a:t>اسم المشروع:</a:t>
            </a:r>
            <a:r>
              <a:rPr lang="ar-JO" sz="2400" b="1" dirty="0">
                <a:solidFill>
                  <a:schemeClr val="accent1">
                    <a:lumMod val="50000"/>
                  </a:schemeClr>
                </a:solidFill>
              </a:rPr>
              <a:t> </a:t>
            </a:r>
            <a:r>
              <a:rPr lang="ar-JO" sz="2400" b="1" dirty="0" smtClean="0">
                <a:solidFill>
                  <a:schemeClr val="accent1">
                    <a:lumMod val="50000"/>
                  </a:schemeClr>
                </a:solidFill>
              </a:rPr>
              <a:t>شق طرق زراعية.</a:t>
            </a:r>
            <a:endParaRPr lang="ar-SA" sz="2400" b="1" dirty="0" smtClean="0">
              <a:solidFill>
                <a:schemeClr val="accent1">
                  <a:lumMod val="50000"/>
                </a:schemeClr>
              </a:solidFill>
            </a:endParaRPr>
          </a:p>
          <a:p>
            <a:pPr marL="457200" indent="-457200" algn="just" rtl="1" eaLnBrk="1" fontAlgn="auto" hangingPunct="1">
              <a:spcAft>
                <a:spcPts val="0"/>
              </a:spcAft>
              <a:buFont typeface="Arial" panose="020B0604020202020204" pitchFamily="34" charset="0"/>
              <a:buNone/>
              <a:defRPr/>
            </a:pPr>
            <a:r>
              <a:rPr lang="ar-SA" sz="2500" b="1" dirty="0" smtClean="0">
                <a:solidFill>
                  <a:schemeClr val="accent1">
                    <a:lumMod val="50000"/>
                  </a:schemeClr>
                </a:solidFill>
              </a:rPr>
              <a:t>اسم الممول: </a:t>
            </a:r>
            <a:r>
              <a:rPr lang="ar-JO" sz="2500" b="1" dirty="0" smtClean="0">
                <a:solidFill>
                  <a:schemeClr val="accent1">
                    <a:lumMod val="50000"/>
                  </a:schemeClr>
                </a:solidFill>
              </a:rPr>
              <a:t>مركز ابحاث الاراضي + </a:t>
            </a:r>
            <a:r>
              <a:rPr lang="ar-JO" sz="2800" b="1" dirty="0" smtClean="0">
                <a:solidFill>
                  <a:schemeClr val="accent1">
                    <a:lumMod val="50000"/>
                  </a:schemeClr>
                </a:solidFill>
              </a:rPr>
              <a:t>البلدية.</a:t>
            </a:r>
          </a:p>
          <a:p>
            <a:pPr marL="457200" indent="-457200" algn="just" rtl="1" eaLnBrk="1" fontAlgn="auto" hangingPunct="1">
              <a:spcAft>
                <a:spcPts val="0"/>
              </a:spcAft>
              <a:buFont typeface="Arial" panose="020B0604020202020204" pitchFamily="34" charset="0"/>
              <a:buNone/>
              <a:defRPr/>
            </a:pPr>
            <a:r>
              <a:rPr lang="ar-JO" sz="2800" b="1" dirty="0" smtClean="0">
                <a:solidFill>
                  <a:schemeClr val="accent1">
                    <a:lumMod val="50000"/>
                  </a:schemeClr>
                </a:solidFill>
              </a:rPr>
              <a:t>التكلفة: 400000 شيكل</a:t>
            </a:r>
            <a:endParaRPr lang="ar-SA" sz="2500" b="1" dirty="0" smtClean="0">
              <a:solidFill>
                <a:schemeClr val="accent1">
                  <a:lumMod val="50000"/>
                </a:schemeClr>
              </a:solidFill>
            </a:endParaRP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15364" name="Picture 5" descr="C:\Users\Dell\Desktop\انجازات 2019\الطرق الزراعية\44113557_1981057908627590_793372902299795456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2845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Users\Dell\Desktop\انجازات 2019\الطرق الزراعية\51648896_2155845604482152_267487808402856345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2845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C:\Users\Dell\Desktop\انجازات 2019\الطرق الزراعية\51575837_2155845537815492_631412735423912345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425" y="32845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C:\Users\Dell\Desktop\انجازات 2019\الطرق الزراعية\44151992_1981057698627611_4150977014163046400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63" y="32845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642938" y="357188"/>
            <a:ext cx="7772400" cy="714375"/>
          </a:xfrm>
        </p:spPr>
        <p:txBody>
          <a:bodyPr/>
          <a:lstStyle/>
          <a:p>
            <a:pPr eaLnBrk="1" hangingPunct="1">
              <a:defRPr/>
            </a:pPr>
            <a:r>
              <a:rPr lang="ar-JO" sz="3200" dirty="0" smtClean="0">
                <a:solidFill>
                  <a:schemeClr val="tx2">
                    <a:lumMod val="50000"/>
                  </a:schemeClr>
                </a:solidFill>
              </a:rPr>
              <a:t>مشاريع البنية التحتية والبيئية</a:t>
            </a:r>
            <a:endParaRPr lang="en-US" sz="3200" dirty="0" smtClean="0">
              <a:solidFill>
                <a:schemeClr val="tx2">
                  <a:lumMod val="50000"/>
                </a:schemeClr>
              </a:solidFill>
            </a:endParaRPr>
          </a:p>
        </p:txBody>
      </p:sp>
      <p:sp>
        <p:nvSpPr>
          <p:cNvPr id="3" name="Subtitle 2"/>
          <p:cNvSpPr>
            <a:spLocks noGrp="1"/>
          </p:cNvSpPr>
          <p:nvPr>
            <p:ph type="subTitle" idx="1"/>
          </p:nvPr>
        </p:nvSpPr>
        <p:spPr>
          <a:xfrm>
            <a:off x="285750" y="1000125"/>
            <a:ext cx="8501063" cy="2857500"/>
          </a:xfrm>
        </p:spPr>
        <p:txBody>
          <a:bodyPr rtlCol="0">
            <a:normAutofit lnSpcReduction="10000"/>
          </a:bodyPr>
          <a:lstStyle/>
          <a:p>
            <a:pPr marL="457200" indent="-457200" rtl="1" eaLnBrk="1" fontAlgn="auto" hangingPunct="1">
              <a:spcAft>
                <a:spcPts val="0"/>
              </a:spcAft>
              <a:buFont typeface="Arial" panose="020B0604020202020204" pitchFamily="34" charset="0"/>
              <a:buNone/>
              <a:defRPr/>
            </a:pPr>
            <a:r>
              <a:rPr lang="ar-JO" b="1" dirty="0" smtClean="0">
                <a:solidFill>
                  <a:schemeClr val="tx1"/>
                </a:solidFill>
              </a:rPr>
              <a:t>مشروع رقم (3)</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tx2">
                    <a:lumMod val="50000"/>
                  </a:schemeClr>
                </a:solidFill>
              </a:rPr>
              <a:t>اسم المشروع:</a:t>
            </a:r>
            <a:r>
              <a:rPr lang="ar-JO" sz="2500" b="1" dirty="0" smtClean="0">
                <a:solidFill>
                  <a:schemeClr val="tx2">
                    <a:lumMod val="50000"/>
                  </a:schemeClr>
                </a:solidFill>
              </a:rPr>
              <a:t> استكمال مشروع </a:t>
            </a:r>
            <a:r>
              <a:rPr lang="ar-JO" sz="2400" b="1" dirty="0" smtClean="0">
                <a:solidFill>
                  <a:schemeClr val="tx2">
                    <a:lumMod val="50000"/>
                  </a:schemeClr>
                </a:solidFill>
              </a:rPr>
              <a:t>انارة الطرق الداخلية</a:t>
            </a:r>
            <a:r>
              <a:rPr lang="ar-SA" sz="2400" b="1" dirty="0" smtClean="0">
                <a:solidFill>
                  <a:schemeClr val="tx2">
                    <a:lumMod val="50000"/>
                  </a:schemeClr>
                </a:solidFill>
              </a:rPr>
              <a:t>.</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tx2">
                    <a:lumMod val="50000"/>
                  </a:schemeClr>
                </a:solidFill>
              </a:rPr>
              <a:t>اسم الممول: </a:t>
            </a:r>
            <a:r>
              <a:rPr lang="ar-JO" sz="2800" b="1" dirty="0" smtClean="0">
                <a:solidFill>
                  <a:schemeClr val="tx2">
                    <a:lumMod val="50000"/>
                  </a:schemeClr>
                </a:solidFill>
              </a:rPr>
              <a:t>صندوق تطوير واقراض البلديات+ بلدية العبيدية.</a:t>
            </a:r>
            <a:endParaRPr lang="ar-SA" sz="2500" b="1" dirty="0" smtClean="0">
              <a:solidFill>
                <a:schemeClr val="tx2">
                  <a:lumMod val="50000"/>
                </a:schemeClr>
              </a:solidFill>
            </a:endParaRPr>
          </a:p>
          <a:p>
            <a:pPr marL="457200" indent="-457200" algn="just" rtl="1" eaLnBrk="1" fontAlgn="auto" hangingPunct="1">
              <a:spcAft>
                <a:spcPts val="0"/>
              </a:spcAft>
              <a:defRPr/>
            </a:pPr>
            <a:r>
              <a:rPr lang="ar-JO" sz="2500" b="1" dirty="0" smtClean="0">
                <a:solidFill>
                  <a:schemeClr val="tx2">
                    <a:lumMod val="50000"/>
                  </a:schemeClr>
                </a:solidFill>
              </a:rPr>
              <a:t>مبلغ التمويل من </a:t>
            </a:r>
            <a:r>
              <a:rPr lang="ar-JO" sz="2400" b="1" dirty="0">
                <a:solidFill>
                  <a:schemeClr val="tx2">
                    <a:lumMod val="50000"/>
                  </a:schemeClr>
                </a:solidFill>
              </a:rPr>
              <a:t>صندوق تطوير واقراض البلديات </a:t>
            </a:r>
            <a:r>
              <a:rPr lang="ar-JO" sz="2500" b="1" dirty="0" smtClean="0">
                <a:solidFill>
                  <a:schemeClr val="tx2">
                    <a:lumMod val="50000"/>
                  </a:schemeClr>
                </a:solidFill>
              </a:rPr>
              <a:t>: 216000 </a:t>
            </a:r>
            <a:r>
              <a:rPr lang="en-US" sz="2500" b="1" dirty="0" smtClean="0">
                <a:solidFill>
                  <a:schemeClr val="tx2">
                    <a:lumMod val="50000"/>
                  </a:schemeClr>
                </a:solidFill>
              </a:rPr>
              <a:t>.$</a:t>
            </a:r>
            <a:endParaRPr lang="ar-JO" sz="2500" b="1" dirty="0" smtClean="0">
              <a:solidFill>
                <a:schemeClr val="tx2">
                  <a:lumMod val="50000"/>
                </a:schemeClr>
              </a:solidFill>
            </a:endParaRPr>
          </a:p>
          <a:p>
            <a:pPr marL="457200" indent="-457200" algn="just" rtl="1" eaLnBrk="1" fontAlgn="auto" hangingPunct="1">
              <a:spcAft>
                <a:spcPts val="0"/>
              </a:spcAft>
              <a:buFont typeface="Arial" panose="020B0604020202020204" pitchFamily="34" charset="0"/>
              <a:buNone/>
              <a:defRPr/>
            </a:pPr>
            <a:r>
              <a:rPr lang="ar-JO" sz="2500" b="1" dirty="0" smtClean="0">
                <a:solidFill>
                  <a:schemeClr val="tx2">
                    <a:lumMod val="50000"/>
                  </a:schemeClr>
                </a:solidFill>
              </a:rPr>
              <a:t>مبلغ التمويل من </a:t>
            </a:r>
            <a:r>
              <a:rPr lang="ar-JO" sz="2400" b="1" dirty="0" smtClean="0">
                <a:solidFill>
                  <a:schemeClr val="tx2">
                    <a:lumMod val="50000"/>
                  </a:schemeClr>
                </a:solidFill>
              </a:rPr>
              <a:t>بلدية العبيدية</a:t>
            </a:r>
            <a:r>
              <a:rPr lang="ar-JO" sz="2500" b="1" dirty="0" smtClean="0">
                <a:solidFill>
                  <a:schemeClr val="tx2">
                    <a:lumMod val="50000"/>
                  </a:schemeClr>
                </a:solidFill>
              </a:rPr>
              <a:t>:</a:t>
            </a:r>
            <a:r>
              <a:rPr lang="ar-SA" sz="2500" b="1" dirty="0" smtClean="0">
                <a:solidFill>
                  <a:schemeClr val="tx2">
                    <a:lumMod val="50000"/>
                  </a:schemeClr>
                </a:solidFill>
              </a:rPr>
              <a:t> </a:t>
            </a:r>
            <a:r>
              <a:rPr lang="en-US" sz="2500" b="1" dirty="0" smtClean="0">
                <a:solidFill>
                  <a:schemeClr val="tx2">
                    <a:lumMod val="50000"/>
                  </a:schemeClr>
                </a:solidFill>
              </a:rPr>
              <a:t>200000</a:t>
            </a:r>
            <a:r>
              <a:rPr lang="ar-JO" sz="2500" b="1" dirty="0" smtClean="0">
                <a:solidFill>
                  <a:schemeClr val="tx2">
                    <a:lumMod val="50000"/>
                  </a:schemeClr>
                </a:solidFill>
              </a:rPr>
              <a:t> </a:t>
            </a:r>
            <a:r>
              <a:rPr lang="en-US" sz="2500" b="1" dirty="0" smtClean="0">
                <a:solidFill>
                  <a:schemeClr val="tx2">
                    <a:lumMod val="50000"/>
                  </a:schemeClr>
                </a:solidFill>
              </a:rPr>
              <a:t>.$</a:t>
            </a:r>
            <a:endParaRPr lang="ar-JO" sz="2500" b="1" dirty="0" smtClean="0">
              <a:solidFill>
                <a:schemeClr val="tx2">
                  <a:lumMod val="50000"/>
                </a:schemeClr>
              </a:solidFill>
            </a:endParaRPr>
          </a:p>
          <a:p>
            <a:pPr marL="457200" indent="-457200" algn="just" rtl="1" eaLnBrk="1" fontAlgn="auto" hangingPunct="1">
              <a:spcAft>
                <a:spcPts val="0"/>
              </a:spcAft>
              <a:buFont typeface="Arial" panose="020B0604020202020204" pitchFamily="34" charset="0"/>
              <a:buNone/>
              <a:defRPr/>
            </a:pPr>
            <a:r>
              <a:rPr lang="ar-JO" sz="2500" b="1" dirty="0" smtClean="0">
                <a:solidFill>
                  <a:schemeClr val="tx2">
                    <a:lumMod val="50000"/>
                  </a:schemeClr>
                </a:solidFill>
              </a:rPr>
              <a:t>إجمالي التكاليف: </a:t>
            </a:r>
            <a:r>
              <a:rPr lang="en-US" sz="2500" b="1" dirty="0" smtClean="0">
                <a:solidFill>
                  <a:schemeClr val="tx2">
                    <a:lumMod val="50000"/>
                  </a:schemeClr>
                </a:solidFill>
              </a:rPr>
              <a:t>416000</a:t>
            </a:r>
            <a:r>
              <a:rPr lang="ar-JO" sz="2500" b="1" dirty="0" smtClean="0">
                <a:solidFill>
                  <a:schemeClr val="tx2">
                    <a:lumMod val="50000"/>
                  </a:schemeClr>
                </a:solidFill>
              </a:rPr>
              <a:t> </a:t>
            </a:r>
            <a:r>
              <a:rPr lang="en-US" sz="2500" b="1" dirty="0" smtClean="0">
                <a:solidFill>
                  <a:schemeClr val="tx2">
                    <a:lumMod val="50000"/>
                  </a:schemeClr>
                </a:solidFill>
              </a:rPr>
              <a:t>$</a:t>
            </a:r>
            <a:r>
              <a:rPr lang="ar-JO" sz="2500" b="1" dirty="0" smtClean="0">
                <a:solidFill>
                  <a:schemeClr val="tx2">
                    <a:lumMod val="50000"/>
                  </a:schemeClr>
                </a:solidFill>
              </a:rPr>
              <a:t>.</a:t>
            </a: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4088" y="4724400"/>
            <a:ext cx="27003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3875" y="4795838"/>
            <a:ext cx="2700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 y="4797425"/>
            <a:ext cx="270033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ربما تحتوي الصورة على: ‏‏‏2‏ شخصان‏، و‏‏أشخاص يجلسون‏‏‏"/>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1158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ربما تحتوي الصورة على: ‏‏شخص واحد‏، و‏‏يبتسم‏، و‏‏‏‏‏وقوف‏، و‏مشي‏‏، و‏‏سماء‏، و‏نشاطات في أماكن مفتوحة‏‏‏ و‏طبيع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38" y="28051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ربما تحتوي الصورة على: ‏‏‏‏سماء‏، و‏نشاطات في أماكن مفتوحة‏‏ و‏طبيعة‏‏‏"/>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1375" y="2819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642938" y="357188"/>
            <a:ext cx="7772400" cy="714375"/>
          </a:xfrm>
        </p:spPr>
        <p:txBody>
          <a:bodyPr/>
          <a:lstStyle/>
          <a:p>
            <a:pPr eaLnBrk="1" hangingPunct="1">
              <a:defRPr/>
            </a:pPr>
            <a:r>
              <a:rPr lang="ar-JO" sz="3200" dirty="0" smtClean="0">
                <a:solidFill>
                  <a:schemeClr val="tx2">
                    <a:lumMod val="50000"/>
                  </a:schemeClr>
                </a:solidFill>
              </a:rPr>
              <a:t>مشاريع البنية التحتية والبيئية</a:t>
            </a:r>
            <a:endParaRPr lang="en-US" sz="3200" dirty="0" smtClean="0">
              <a:solidFill>
                <a:schemeClr val="tx2">
                  <a:lumMod val="50000"/>
                </a:schemeClr>
              </a:solidFill>
            </a:endParaRPr>
          </a:p>
        </p:txBody>
      </p:sp>
      <p:sp>
        <p:nvSpPr>
          <p:cNvPr id="3" name="Subtitle 2"/>
          <p:cNvSpPr>
            <a:spLocks noGrp="1"/>
          </p:cNvSpPr>
          <p:nvPr>
            <p:ph type="subTitle" idx="1"/>
          </p:nvPr>
        </p:nvSpPr>
        <p:spPr>
          <a:xfrm>
            <a:off x="285750" y="1000125"/>
            <a:ext cx="8501063"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chemeClr val="tx1"/>
                </a:solidFill>
              </a:rPr>
              <a:t>مشروع رقم (4)</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tx2">
                    <a:lumMod val="50000"/>
                  </a:schemeClr>
                </a:solidFill>
              </a:rPr>
              <a:t>اسم المشروع:</a:t>
            </a:r>
            <a:r>
              <a:rPr lang="ar-JO" sz="2500" b="1" dirty="0" smtClean="0">
                <a:solidFill>
                  <a:schemeClr val="tx2">
                    <a:lumMod val="50000"/>
                  </a:schemeClr>
                </a:solidFill>
              </a:rPr>
              <a:t> </a:t>
            </a:r>
            <a:r>
              <a:rPr lang="ar-JO" sz="2400" b="1" dirty="0" smtClean="0">
                <a:solidFill>
                  <a:schemeClr val="tx2">
                    <a:lumMod val="50000"/>
                  </a:schemeClr>
                </a:solidFill>
              </a:rPr>
              <a:t>محطة معالجة المياه العادمة عدد (3)</a:t>
            </a:r>
            <a:r>
              <a:rPr lang="ar-SA" sz="2400" b="1" dirty="0" smtClean="0">
                <a:solidFill>
                  <a:schemeClr val="tx2">
                    <a:lumMod val="50000"/>
                  </a:schemeClr>
                </a:solidFill>
              </a:rPr>
              <a:t>.</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tx2">
                    <a:lumMod val="50000"/>
                  </a:schemeClr>
                </a:solidFill>
              </a:rPr>
              <a:t>اسم الممول:</a:t>
            </a:r>
            <a:r>
              <a:rPr lang="ar-JO" sz="2500" b="1" dirty="0" smtClean="0">
                <a:solidFill>
                  <a:schemeClr val="tx2">
                    <a:lumMod val="50000"/>
                  </a:schemeClr>
                </a:solidFill>
              </a:rPr>
              <a:t> هولندا جامعة دلفت</a:t>
            </a:r>
            <a:r>
              <a:rPr lang="ar-JO" sz="2800" b="1" dirty="0" smtClean="0">
                <a:solidFill>
                  <a:schemeClr val="tx2">
                    <a:lumMod val="50000"/>
                  </a:schemeClr>
                </a:solidFill>
              </a:rPr>
              <a:t>.</a:t>
            </a:r>
            <a:endParaRPr lang="ar-SA" sz="2500" b="1" dirty="0" smtClean="0">
              <a:solidFill>
                <a:schemeClr val="tx2">
                  <a:lumMod val="50000"/>
                </a:schemeClr>
              </a:solidFill>
            </a:endParaRPr>
          </a:p>
          <a:p>
            <a:pPr marL="457200" indent="-457200" algn="just" rtl="1" eaLnBrk="1" fontAlgn="auto" hangingPunct="1">
              <a:spcAft>
                <a:spcPts val="0"/>
              </a:spcAft>
              <a:defRPr/>
            </a:pPr>
            <a:r>
              <a:rPr lang="ar-JO" sz="2500" b="1" dirty="0" smtClean="0">
                <a:solidFill>
                  <a:schemeClr val="tx2">
                    <a:lumMod val="50000"/>
                  </a:schemeClr>
                </a:solidFill>
              </a:rPr>
              <a:t>مبلغ التمويل: 30000 </a:t>
            </a:r>
            <a:r>
              <a:rPr lang="en-US" sz="2500" b="1" dirty="0" smtClean="0">
                <a:solidFill>
                  <a:schemeClr val="tx2">
                    <a:lumMod val="50000"/>
                  </a:schemeClr>
                </a:solidFill>
              </a:rPr>
              <a:t>.$</a:t>
            </a:r>
            <a:endParaRPr lang="ar-JO" sz="2500" b="1" dirty="0" smtClean="0">
              <a:solidFill>
                <a:schemeClr val="tx2">
                  <a:lumMod val="50000"/>
                </a:schemeClr>
              </a:solidFill>
            </a:endParaRP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17412" name="Picture 5" descr="ربما تحتوي الصورة على: ‏شخص واح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0544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ربما تحتوي الصورة على: ‏‏‏3‏ أشخاص‏، و‏‏‏‏أشخاص يقفون‏، و‏‏لحية‏، و‏سماء‏‏‏ و‏نشاطات في أماكن مفتوح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40544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ربما تحتوي الصورة على: ‏‏‏9‏ أشخاص‏، و‏‏أشخاص يبتسمون‏، و‏‏‏‏أشخاص يقفون‏، و‏‏سماء‏، و‏محيط‏‏‏ و‏نشاطات في أماكن مفتوح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0544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3" descr="ربما تحتوي الصورة على: ‏‏‏9‏ أشخاص‏، و‏‏أشخاص يبتسمون‏، و‏‏‏‏أشخاص يقفون‏، و‏‏سماء‏، و‏محيط‏‏‏ و‏نشاطات في أماكن مفتوح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6224588"/>
            <a:ext cx="27368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575" y="1470025"/>
            <a:ext cx="3195638"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C:\Users\Dell\Desktop\انجازات 2019\محطة التنقية\31954253_1759860347414015_925675618199142400_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1675" y="40544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642938" y="357188"/>
            <a:ext cx="7772400" cy="714375"/>
          </a:xfrm>
        </p:spPr>
        <p:txBody>
          <a:bodyPr/>
          <a:lstStyle/>
          <a:p>
            <a:pPr eaLnBrk="1" hangingPunct="1">
              <a:defRPr/>
            </a:pPr>
            <a:r>
              <a:rPr lang="ar-JO" sz="3200" dirty="0" smtClean="0">
                <a:solidFill>
                  <a:schemeClr val="tx2">
                    <a:lumMod val="50000"/>
                  </a:schemeClr>
                </a:solidFill>
              </a:rPr>
              <a:t>مشاريع البنية التحتية والبيئية</a:t>
            </a:r>
            <a:endParaRPr lang="en-US" sz="3200" dirty="0" smtClean="0">
              <a:solidFill>
                <a:schemeClr val="tx2">
                  <a:lumMod val="50000"/>
                </a:schemeClr>
              </a:solidFill>
            </a:endParaRPr>
          </a:p>
        </p:txBody>
      </p:sp>
      <p:sp>
        <p:nvSpPr>
          <p:cNvPr id="3" name="Subtitle 2"/>
          <p:cNvSpPr>
            <a:spLocks noGrp="1"/>
          </p:cNvSpPr>
          <p:nvPr>
            <p:ph type="subTitle" idx="1"/>
          </p:nvPr>
        </p:nvSpPr>
        <p:spPr>
          <a:xfrm>
            <a:off x="285750" y="1000125"/>
            <a:ext cx="8501063"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chemeClr val="tx1"/>
                </a:solidFill>
              </a:rPr>
              <a:t>مشروع رقم (5)</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tx2">
                    <a:lumMod val="50000"/>
                  </a:schemeClr>
                </a:solidFill>
              </a:rPr>
              <a:t>اسم المشروع:</a:t>
            </a:r>
            <a:r>
              <a:rPr lang="ar-JO" sz="2500" b="1" dirty="0" smtClean="0">
                <a:solidFill>
                  <a:schemeClr val="tx2">
                    <a:lumMod val="50000"/>
                  </a:schemeClr>
                </a:solidFill>
              </a:rPr>
              <a:t> </a:t>
            </a:r>
            <a:r>
              <a:rPr lang="ar-JO" sz="2400" b="1" dirty="0" smtClean="0">
                <a:solidFill>
                  <a:schemeClr val="tx2">
                    <a:lumMod val="50000"/>
                  </a:schemeClr>
                </a:solidFill>
              </a:rPr>
              <a:t>توسيع شبكة المياه بطول 1.5 كم.</a:t>
            </a:r>
            <a:endParaRPr lang="ar-SA" sz="2400" b="1" dirty="0" smtClean="0">
              <a:solidFill>
                <a:schemeClr val="tx2">
                  <a:lumMod val="50000"/>
                </a:schemeClr>
              </a:solidFill>
            </a:endParaRPr>
          </a:p>
          <a:p>
            <a:pPr marL="457200" indent="-457200" algn="just" rtl="1" eaLnBrk="1" fontAlgn="auto" hangingPunct="1">
              <a:spcAft>
                <a:spcPts val="0"/>
              </a:spcAft>
              <a:buFont typeface="Arial" panose="020B0604020202020204" pitchFamily="34" charset="0"/>
              <a:buNone/>
              <a:defRPr/>
            </a:pPr>
            <a:r>
              <a:rPr lang="ar-SA" sz="2500" b="1" dirty="0" smtClean="0">
                <a:solidFill>
                  <a:schemeClr val="tx2">
                    <a:lumMod val="50000"/>
                  </a:schemeClr>
                </a:solidFill>
              </a:rPr>
              <a:t>اسم الممول:</a:t>
            </a:r>
            <a:r>
              <a:rPr lang="ar-JO" sz="2500" b="1" dirty="0" smtClean="0">
                <a:solidFill>
                  <a:schemeClr val="tx2">
                    <a:lumMod val="50000"/>
                  </a:schemeClr>
                </a:solidFill>
              </a:rPr>
              <a:t> العمل ضد الجوع (</a:t>
            </a:r>
            <a:r>
              <a:rPr lang="en-US" sz="2500" b="1" dirty="0" smtClean="0">
                <a:solidFill>
                  <a:schemeClr val="tx2">
                    <a:lumMod val="50000"/>
                  </a:schemeClr>
                </a:solidFill>
              </a:rPr>
              <a:t>ACF</a:t>
            </a:r>
            <a:r>
              <a:rPr lang="ar-JO" sz="2500" b="1" dirty="0" smtClean="0">
                <a:solidFill>
                  <a:schemeClr val="tx2">
                    <a:lumMod val="50000"/>
                  </a:schemeClr>
                </a:solidFill>
              </a:rPr>
              <a:t>) </a:t>
            </a:r>
            <a:r>
              <a:rPr lang="ar-JO" sz="2800" b="1" dirty="0" smtClean="0">
                <a:solidFill>
                  <a:schemeClr val="tx2">
                    <a:lumMod val="50000"/>
                  </a:schemeClr>
                </a:solidFill>
              </a:rPr>
              <a:t>+ بلدية العبيدية.</a:t>
            </a:r>
            <a:endParaRPr lang="ar-SA" sz="2500" b="1" dirty="0" smtClean="0">
              <a:solidFill>
                <a:schemeClr val="tx2">
                  <a:lumMod val="50000"/>
                </a:schemeClr>
              </a:solidFill>
            </a:endParaRPr>
          </a:p>
          <a:p>
            <a:pPr marL="457200" indent="-457200" algn="just" rtl="1" eaLnBrk="1" fontAlgn="auto" hangingPunct="1">
              <a:spcAft>
                <a:spcPts val="0"/>
              </a:spcAft>
              <a:defRPr/>
            </a:pPr>
            <a:r>
              <a:rPr lang="ar-JO" sz="2500" b="1" dirty="0" smtClean="0">
                <a:solidFill>
                  <a:schemeClr val="tx2">
                    <a:lumMod val="50000"/>
                  </a:schemeClr>
                </a:solidFill>
              </a:rPr>
              <a:t>مبلغ التمويل: 25000 </a:t>
            </a:r>
            <a:r>
              <a:rPr lang="en-US" sz="2500" b="1" dirty="0" smtClean="0">
                <a:solidFill>
                  <a:schemeClr val="tx2">
                    <a:lumMod val="50000"/>
                  </a:schemeClr>
                </a:solidFill>
              </a:rPr>
              <a:t>.$</a:t>
            </a:r>
            <a:endParaRPr lang="ar-JO" sz="2500" b="1" dirty="0" smtClean="0">
              <a:solidFill>
                <a:schemeClr val="tx2">
                  <a:lumMod val="50000"/>
                </a:schemeClr>
              </a:solidFill>
            </a:endParaRP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18436" name="Picture 13" descr="ربما تحتوي الصورة على: ‏‏‏9‏ أشخاص‏، و‏‏أشخاص يبتسمون‏، و‏‏‏‏أشخاص يقفون‏، و‏‏سماء‏، و‏محيط‏‏‏ و‏نشاطات في أماكن مفتوح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224588"/>
            <a:ext cx="27368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scontent.ftlv5-1.fna.fbcdn.net/v/t1.15752-9/84287816_202090214294343_6859568723154436096_n.jpg?_nc_cat=101&amp;_nc_ohc=kVRHqN8zKbcAX_jdQkS&amp;_nc_ht=scontent.ftlv5-1.fna&amp;oh=2d5591133fc746526ede91e211ad0351&amp;oe=5ECFF2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429000"/>
            <a:ext cx="3413759"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tlv5-1.fna.fbcdn.net/v/t1.15752-9/84247274_179703556722757_8634003889919623168_n.jpg?_nc_cat=109&amp;_nc_ohc=kaG0GAi144IAX_uGe4I&amp;_nc_ht=scontent.ftlv5-1.fna&amp;oh=824b348983f112ca2592bef33359ca22&amp;oe=5ED3525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671" y="2740940"/>
            <a:ext cx="2952328" cy="3936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53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288" y="977900"/>
            <a:ext cx="8501062" cy="2357438"/>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sz="2800" b="1" dirty="0" smtClean="0">
                <a:solidFill>
                  <a:schemeClr val="bg1"/>
                </a:solidFill>
              </a:rPr>
              <a:t>مشاريع مجتمعات مزدهرة</a:t>
            </a:r>
            <a:r>
              <a:rPr lang="ar-SA" sz="2800" b="1" dirty="0" smtClean="0">
                <a:solidFill>
                  <a:schemeClr val="bg1"/>
                </a:solidFill>
              </a:rPr>
              <a:t> </a:t>
            </a:r>
            <a:r>
              <a:rPr lang="ar-AE" sz="2800" dirty="0" smtClean="0">
                <a:solidFill>
                  <a:schemeClr val="bg1"/>
                </a:solidFill>
              </a:rPr>
              <a:t>(الانجازات التطويرية):</a:t>
            </a:r>
            <a:endParaRPr lang="ar-JO" sz="2800" b="1" dirty="0" smtClean="0"/>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8" name="New Stories (Highway Blues).wma">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7313" y="17463"/>
            <a:ext cx="93821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eethoven's Symphony No. 9 (Scherzo).wma">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255000" y="12065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
          <p:cNvSpPr>
            <a:spLocks noChangeArrowheads="1"/>
          </p:cNvSpPr>
          <p:nvPr/>
        </p:nvSpPr>
        <p:spPr bwMode="auto">
          <a:xfrm>
            <a:off x="971550" y="2205038"/>
            <a:ext cx="68405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AE" altLang="en-US" sz="2400"/>
              <a:t/>
            </a:r>
            <a:br>
              <a:rPr lang="ar-AE" altLang="en-US" sz="2400"/>
            </a:br>
            <a:r>
              <a:rPr lang="ar-JO" altLang="en-US" sz="2800">
                <a:solidFill>
                  <a:schemeClr val="bg1"/>
                </a:solidFill>
              </a:rPr>
              <a:t>1. تحديث الخطة التنموية المحلية لبلدة العبيدية بمشاركة المجتمع المحلي.</a:t>
            </a:r>
          </a:p>
          <a:p>
            <a:pPr algn="just" rtl="1"/>
            <a:r>
              <a:rPr lang="ar-JO" altLang="en-US" sz="2800">
                <a:solidFill>
                  <a:schemeClr val="bg1"/>
                </a:solidFill>
              </a:rPr>
              <a:t>2. تأهيل مركز خدمة الجمهور.</a:t>
            </a:r>
          </a:p>
        </p:txBody>
      </p:sp>
    </p:spTree>
  </p:cSld>
  <p:clrMapOvr>
    <a:masterClrMapping/>
  </p:clrMapOvr>
  <p:transition advTm="65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3714" fill="hold"/>
                                        <p:tgtEl>
                                          <p:spTgt spid="8"/>
                                        </p:tgtEl>
                                      </p:cBhvr>
                                    </p:cmd>
                                  </p:childTnLst>
                                </p:cTn>
                              </p:par>
                            </p:childTnLst>
                          </p:cTn>
                        </p:par>
                        <p:par>
                          <p:cTn id="7" fill="hold" nodeType="afterGroup">
                            <p:stCondLst>
                              <p:cond delay="93714"/>
                            </p:stCondLst>
                            <p:childTnLst>
                              <p:par>
                                <p:cTn id="8" presetID="1" presetClass="mediacall" presetSubtype="0" fill="hold" nodeType="afterEffect">
                                  <p:stCondLst>
                                    <p:cond delay="0"/>
                                  </p:stCondLst>
                                  <p:childTnLst>
                                    <p:cmd type="call" cmd="playFrom(0.0)">
                                      <p:cBhvr>
                                        <p:cTn id="9"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numSld="999">
                <p:cTn id="11"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5875" y="571500"/>
            <a:ext cx="7358063" cy="1500188"/>
          </a:xfrm>
        </p:spPr>
        <p:txBody>
          <a:bodyPr rtlCol="0">
            <a:normAutofit fontScale="25000" lnSpcReduction="20000"/>
          </a:bodyPr>
          <a:lstStyle/>
          <a:p>
            <a:pPr rtl="1" eaLnBrk="1" fontAlgn="auto" hangingPunct="1">
              <a:spcAft>
                <a:spcPts val="0"/>
              </a:spcAft>
              <a:buFont typeface="Arial" panose="020B0604020202020204" pitchFamily="34" charset="0"/>
              <a:buNone/>
              <a:defRPr/>
            </a:pPr>
            <a:r>
              <a:rPr lang="ar-JO" sz="12800" b="1" dirty="0" smtClean="0">
                <a:solidFill>
                  <a:schemeClr val="tx1"/>
                </a:solidFill>
              </a:rPr>
              <a:t>مشاريع أخرى</a:t>
            </a:r>
          </a:p>
          <a:p>
            <a:pPr algn="just" rtl="1" eaLnBrk="1" fontAlgn="auto" hangingPunct="1">
              <a:spcAft>
                <a:spcPts val="0"/>
              </a:spcAft>
              <a:buFont typeface="Arial" panose="020B0604020202020204" pitchFamily="34" charset="0"/>
              <a:buNone/>
              <a:defRPr/>
            </a:pPr>
            <a:r>
              <a:rPr lang="ar-SA" sz="12800" b="1" dirty="0" smtClean="0">
                <a:solidFill>
                  <a:schemeClr val="tx1"/>
                </a:solidFill>
              </a:rPr>
              <a:t>اسم المشروع: </a:t>
            </a:r>
            <a:r>
              <a:rPr lang="ar-JO" sz="12800" b="1" dirty="0" smtClean="0">
                <a:solidFill>
                  <a:schemeClr val="tx1"/>
                </a:solidFill>
              </a:rPr>
              <a:t>الخطة الاستراتيجية 2018-2022</a:t>
            </a:r>
            <a:r>
              <a:rPr lang="ar-SA" sz="12800" b="1" dirty="0" smtClean="0">
                <a:solidFill>
                  <a:schemeClr val="tx1"/>
                </a:solidFill>
              </a:rPr>
              <a:t>.</a:t>
            </a:r>
          </a:p>
          <a:p>
            <a:pPr algn="just" rtl="1" eaLnBrk="1" fontAlgn="auto" hangingPunct="1">
              <a:spcAft>
                <a:spcPts val="0"/>
              </a:spcAft>
              <a:buFont typeface="Arial" panose="020B0604020202020204" pitchFamily="34" charset="0"/>
              <a:buNone/>
              <a:defRPr/>
            </a:pPr>
            <a:r>
              <a:rPr lang="ar-SA" sz="12800" b="1" dirty="0" smtClean="0">
                <a:solidFill>
                  <a:schemeClr val="tx1"/>
                </a:solidFill>
              </a:rPr>
              <a:t>اسم الممول: </a:t>
            </a:r>
            <a:r>
              <a:rPr lang="ar-JO" sz="12800" b="1" dirty="0" smtClean="0">
                <a:solidFill>
                  <a:schemeClr val="tx1"/>
                </a:solidFill>
              </a:rPr>
              <a:t>مجتمعات مزدهرة</a:t>
            </a:r>
            <a:r>
              <a:rPr lang="ar-SA" sz="12800" b="1" dirty="0" smtClean="0">
                <a:solidFill>
                  <a:schemeClr val="tx1"/>
                </a:solidFill>
              </a:rPr>
              <a:t>.</a:t>
            </a:r>
          </a:p>
          <a:p>
            <a:pPr eaLnBrk="1" fontAlgn="auto" hangingPunct="1">
              <a:spcAft>
                <a:spcPts val="0"/>
              </a:spcAft>
              <a:buFont typeface="Arial" panose="020B0604020202020204" pitchFamily="34" charset="0"/>
              <a:buNone/>
              <a:defRPr/>
            </a:pPr>
            <a:endParaRPr lang="en-US" dirty="0"/>
          </a:p>
        </p:txBody>
      </p:sp>
      <p:pic>
        <p:nvPicPr>
          <p:cNvPr id="19459" name="Picture 7" descr="C:\Users\Dell\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622550"/>
            <a:ext cx="336232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9" descr="C:\Users\Dell\Deskto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636838"/>
            <a:ext cx="3363912"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21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5875" y="571500"/>
            <a:ext cx="7358063" cy="1500188"/>
          </a:xfrm>
        </p:spPr>
        <p:txBody>
          <a:bodyPr rtlCol="0">
            <a:normAutofit fontScale="25000" lnSpcReduction="20000"/>
          </a:bodyPr>
          <a:lstStyle/>
          <a:p>
            <a:pPr rtl="1" eaLnBrk="1" fontAlgn="auto" hangingPunct="1">
              <a:spcAft>
                <a:spcPts val="0"/>
              </a:spcAft>
              <a:buFont typeface="Arial" panose="020B0604020202020204" pitchFamily="34" charset="0"/>
              <a:buNone/>
              <a:defRPr/>
            </a:pPr>
            <a:r>
              <a:rPr lang="ar-JO" sz="12800" b="1" dirty="0" smtClean="0">
                <a:solidFill>
                  <a:schemeClr val="tx1"/>
                </a:solidFill>
              </a:rPr>
              <a:t>مشاريع أخرى</a:t>
            </a:r>
          </a:p>
          <a:p>
            <a:pPr algn="just" rtl="1" eaLnBrk="1" fontAlgn="auto" hangingPunct="1">
              <a:spcAft>
                <a:spcPts val="0"/>
              </a:spcAft>
              <a:buFont typeface="Arial" panose="020B0604020202020204" pitchFamily="34" charset="0"/>
              <a:buNone/>
              <a:defRPr/>
            </a:pPr>
            <a:r>
              <a:rPr lang="ar-SA" sz="12800" b="1" dirty="0" smtClean="0">
                <a:solidFill>
                  <a:schemeClr val="tx1"/>
                </a:solidFill>
              </a:rPr>
              <a:t>اسم المشروع: </a:t>
            </a:r>
            <a:r>
              <a:rPr lang="ar-JO" sz="12800" b="1" dirty="0" smtClean="0">
                <a:solidFill>
                  <a:schemeClr val="tx1"/>
                </a:solidFill>
              </a:rPr>
              <a:t>الخطة الاستراتيجية 2018-2022</a:t>
            </a:r>
            <a:r>
              <a:rPr lang="ar-SA" sz="12800" b="1" dirty="0" smtClean="0">
                <a:solidFill>
                  <a:schemeClr val="tx1"/>
                </a:solidFill>
              </a:rPr>
              <a:t>.</a:t>
            </a:r>
          </a:p>
          <a:p>
            <a:pPr algn="just" rtl="1" eaLnBrk="1" fontAlgn="auto" hangingPunct="1">
              <a:spcAft>
                <a:spcPts val="0"/>
              </a:spcAft>
              <a:buFont typeface="Arial" panose="020B0604020202020204" pitchFamily="34" charset="0"/>
              <a:buNone/>
              <a:defRPr/>
            </a:pPr>
            <a:r>
              <a:rPr lang="ar-SA" sz="12800" b="1" dirty="0" smtClean="0">
                <a:solidFill>
                  <a:schemeClr val="tx1"/>
                </a:solidFill>
              </a:rPr>
              <a:t>اسم الممول: </a:t>
            </a:r>
            <a:r>
              <a:rPr lang="ar-JO" sz="12800" b="1" dirty="0" smtClean="0">
                <a:solidFill>
                  <a:schemeClr val="tx1"/>
                </a:solidFill>
              </a:rPr>
              <a:t>مجتمعات مزدهرة</a:t>
            </a:r>
            <a:r>
              <a:rPr lang="ar-SA" sz="12800" b="1" dirty="0" smtClean="0">
                <a:solidFill>
                  <a:schemeClr val="tx1"/>
                </a:solidFill>
              </a:rPr>
              <a:t>.</a:t>
            </a:r>
          </a:p>
          <a:p>
            <a:pPr eaLnBrk="1" fontAlgn="auto" hangingPunct="1">
              <a:spcAft>
                <a:spcPts val="0"/>
              </a:spcAft>
              <a:buFont typeface="Arial" panose="020B0604020202020204" pitchFamily="34" charset="0"/>
              <a:buNone/>
              <a:defRPr/>
            </a:pPr>
            <a:endParaRPr lang="en-US" dirty="0"/>
          </a:p>
        </p:txBody>
      </p:sp>
      <p:pic>
        <p:nvPicPr>
          <p:cNvPr id="20483" name="صورة 10" descr="IMG_038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4191000"/>
            <a:ext cx="3201988"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C:\Users\Dell\Desktop\التخطيط الاستراتيجي 2018-2021\الصور\IMG_53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2060575"/>
            <a:ext cx="32067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C:\Users\Dell\Desktop\التخطيط الاستراتيجي 2018-2021\الصور\IMG_53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38" y="1916113"/>
            <a:ext cx="320675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C:\Users\Dell\Desktop\التخطيط الاستراتيجي 2018-2021\2018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4288" y="4292600"/>
            <a:ext cx="31496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21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550" y="549275"/>
            <a:ext cx="7246938" cy="1643063"/>
          </a:xfrm>
        </p:spPr>
        <p:txBody>
          <a:bodyPr rtlCol="0">
            <a:normAutofit/>
          </a:bodyPr>
          <a:lstStyle/>
          <a:p>
            <a:pPr rtl="1" eaLnBrk="1" fontAlgn="auto" hangingPunct="1">
              <a:spcAft>
                <a:spcPts val="0"/>
              </a:spcAft>
              <a:buFont typeface="Arial" panose="020B0604020202020204" pitchFamily="34" charset="0"/>
              <a:buNone/>
              <a:defRPr/>
            </a:pPr>
            <a:r>
              <a:rPr lang="ar-JO" sz="4100" b="1" dirty="0" smtClean="0">
                <a:solidFill>
                  <a:schemeClr val="tx1"/>
                </a:solidFill>
              </a:rPr>
              <a:t>فعاليات أخرى</a:t>
            </a:r>
          </a:p>
          <a:p>
            <a:pPr rtl="1" eaLnBrk="1" fontAlgn="auto" hangingPunct="1">
              <a:spcAft>
                <a:spcPts val="0"/>
              </a:spcAft>
              <a:buFont typeface="Arial" panose="020B0604020202020204" pitchFamily="34" charset="0"/>
              <a:buNone/>
              <a:defRPr/>
            </a:pPr>
            <a:r>
              <a:rPr lang="ar-JO" sz="4100" b="1" dirty="0" smtClean="0">
                <a:solidFill>
                  <a:schemeClr val="tx1"/>
                </a:solidFill>
              </a:rPr>
              <a:t>الاهتمام بقطاع التعليم والمدارس</a:t>
            </a:r>
          </a:p>
          <a:p>
            <a:pPr rtl="1" eaLnBrk="1" fontAlgn="auto" hangingPunct="1">
              <a:spcAft>
                <a:spcPts val="0"/>
              </a:spcAft>
              <a:buFont typeface="Arial" panose="020B0604020202020204" pitchFamily="34" charset="0"/>
              <a:buNone/>
              <a:defRPr/>
            </a:pPr>
            <a:endParaRPr lang="ar-JO" sz="4100" b="1" dirty="0" smtClean="0">
              <a:solidFill>
                <a:schemeClr val="tx1"/>
              </a:solidFill>
            </a:endParaRPr>
          </a:p>
          <a:p>
            <a:pPr eaLnBrk="1" fontAlgn="auto" hangingPunct="1">
              <a:spcAft>
                <a:spcPts val="0"/>
              </a:spcAft>
              <a:buFont typeface="Arial" panose="020B0604020202020204" pitchFamily="34" charset="0"/>
              <a:buNone/>
              <a:defRPr/>
            </a:pPr>
            <a:endParaRPr lang="en-US" dirty="0"/>
          </a:p>
        </p:txBody>
      </p:sp>
      <p:pic>
        <p:nvPicPr>
          <p:cNvPr id="21507" name="Picture 5" descr="ربما تحتوي الصورة على: ‏‏‏6‏ أشخاص‏، و‏‏أشخاص يقفو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3495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descr="ربما تحتوي الصورة على: ‏‏‏2‏ شخصان‏، و‏‏أشخاص يبتسمون‏، و‏‏أشخاص يجلسو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738" y="23495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ربما تحتوي الصورة على: ‏‏‏6‏ أشخاص‏، و‏‏‏أشخاص يجلسون‏ و‏أشخاص يقفو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150" y="23495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1" descr="ربما تحتوي الصورة على: ‏‏‏4‏ أشخاص‏، و‏‏‏أشخاص يجلسون‏ و‏منظر داخلي‏‏‏‏"/>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44370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3" descr="ربما تحتوي الصورة على: ‏‏شخص واحد‏، و‏‏‏‏جلوس‏، و‏‏غرفة معيشة‏، و‏طاولة‏‏‏ و‏منظر داخلي‏‏‏‏"/>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913" y="4467225"/>
            <a:ext cx="3571875"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21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5013176"/>
            <a:ext cx="7358062" cy="1000125"/>
          </a:xfrm>
        </p:spPr>
        <p:txBody>
          <a:bodyPr rtlCol="0">
            <a:normAutofit/>
          </a:bodyPr>
          <a:lstStyle/>
          <a:p>
            <a:pPr rtl="1" eaLnBrk="1" fontAlgn="auto" hangingPunct="1">
              <a:spcAft>
                <a:spcPts val="0"/>
              </a:spcAft>
              <a:buFont typeface="Arial" panose="020B0604020202020204" pitchFamily="34" charset="0"/>
              <a:buNone/>
              <a:defRPr/>
            </a:pPr>
            <a:r>
              <a:rPr lang="ar-JO" sz="4100" b="1" dirty="0" smtClean="0">
                <a:solidFill>
                  <a:schemeClr val="tx1"/>
                </a:solidFill>
              </a:rPr>
              <a:t>التوأمة مع بلدية </a:t>
            </a:r>
            <a:r>
              <a:rPr lang="ar-JO" sz="4100" b="1" dirty="0" err="1" smtClean="0">
                <a:solidFill>
                  <a:schemeClr val="tx1"/>
                </a:solidFill>
              </a:rPr>
              <a:t>لامبورغ</a:t>
            </a:r>
            <a:endParaRPr lang="ar-JO" sz="4100" b="1" dirty="0" smtClean="0">
              <a:solidFill>
                <a:schemeClr val="tx1"/>
              </a:solidFill>
            </a:endParaRPr>
          </a:p>
          <a:p>
            <a:pPr eaLnBrk="1" fontAlgn="auto" hangingPunct="1">
              <a:spcAft>
                <a:spcPts val="0"/>
              </a:spcAft>
              <a:buFont typeface="Arial" panose="020B0604020202020204" pitchFamily="34" charset="0"/>
              <a:buNone/>
              <a:defRPr/>
            </a:pPr>
            <a:endParaRPr lang="en-US" dirty="0"/>
          </a:p>
        </p:txBody>
      </p:sp>
      <p:pic>
        <p:nvPicPr>
          <p:cNvPr id="2052" name="Picture 4" descr="https://scontent.ftlv5-1.fna.fbcdn.net/v/t1.15752-9/83824272_2268023693298117_2754866429667835904_n.jpg?_nc_cat=105&amp;_nc_ohc=D2OMv53oG_YAX9bHh2-&amp;_nc_ht=scontent.ftlv5-1.fna&amp;oh=640929f4eb4f1a16d928ed1aa59be46d&amp;oe=5ECC2F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56" y="692696"/>
            <a:ext cx="3028950" cy="5753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21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63" y="571500"/>
            <a:ext cx="7358062" cy="1000125"/>
          </a:xfrm>
        </p:spPr>
        <p:txBody>
          <a:bodyPr rtlCol="0">
            <a:normAutofit/>
          </a:bodyPr>
          <a:lstStyle/>
          <a:p>
            <a:pPr rtl="1" eaLnBrk="1" fontAlgn="auto" hangingPunct="1">
              <a:spcAft>
                <a:spcPts val="0"/>
              </a:spcAft>
              <a:buFont typeface="Arial" panose="020B0604020202020204" pitchFamily="34" charset="0"/>
              <a:buNone/>
              <a:defRPr/>
            </a:pPr>
            <a:r>
              <a:rPr lang="ar-JO" sz="4100" b="1" dirty="0" smtClean="0">
                <a:solidFill>
                  <a:schemeClr val="tx1"/>
                </a:solidFill>
              </a:rPr>
              <a:t>فعاليات أخرى</a:t>
            </a:r>
          </a:p>
          <a:p>
            <a:pPr eaLnBrk="1" fontAlgn="auto" hangingPunct="1">
              <a:spcAft>
                <a:spcPts val="0"/>
              </a:spcAft>
              <a:buFont typeface="Arial" panose="020B0604020202020204" pitchFamily="34" charset="0"/>
              <a:buNone/>
              <a:defRPr/>
            </a:pPr>
            <a:endParaRPr lang="en-US" dirty="0"/>
          </a:p>
        </p:txBody>
      </p:sp>
      <p:pic>
        <p:nvPicPr>
          <p:cNvPr id="23555" name="Picture 2" descr="ربما تحتوي الصورة على: ‏‏2‏ شخصا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628775"/>
            <a:ext cx="44672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21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258888" y="836613"/>
            <a:ext cx="62658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1" hangingPunct="1"/>
            <a:r>
              <a:rPr lang="ar-SA" altLang="en-US" b="1" dirty="0"/>
              <a:t>بلدية العبيدية </a:t>
            </a:r>
            <a:r>
              <a:rPr lang="ar-JO" altLang="en-US" b="1" dirty="0" smtClean="0"/>
              <a:t>تحافظ</a:t>
            </a:r>
            <a:r>
              <a:rPr lang="ar-SA" altLang="en-US" b="1" dirty="0" smtClean="0"/>
              <a:t> </a:t>
            </a:r>
            <a:r>
              <a:rPr lang="ar-SA" altLang="en-US" b="1" dirty="0"/>
              <a:t>على تصنيف </a:t>
            </a:r>
            <a:r>
              <a:rPr lang="ar-JO" altLang="en-US" b="1" dirty="0"/>
              <a:t> </a:t>
            </a:r>
            <a:r>
              <a:rPr lang="he-IL" altLang="en-US" b="1" dirty="0"/>
              <a:t>++</a:t>
            </a:r>
            <a:r>
              <a:rPr lang="en-US" altLang="en-US" b="1" dirty="0"/>
              <a:t>B)</a:t>
            </a:r>
            <a:r>
              <a:rPr lang="ar-JO" altLang="en-US" b="1" dirty="0"/>
              <a:t>)</a:t>
            </a:r>
            <a:r>
              <a:rPr lang="en-US" altLang="en-US" b="1" dirty="0"/>
              <a:t> </a:t>
            </a:r>
            <a:r>
              <a:rPr lang="ar-SA" altLang="en-US" b="1" dirty="0"/>
              <a:t>للعام </a:t>
            </a:r>
            <a:r>
              <a:rPr lang="ar-JO" altLang="en-US" b="1" dirty="0"/>
              <a:t>2019</a:t>
            </a:r>
            <a:endParaRPr lang="ar-SA" altLang="en-US" b="1" dirty="0"/>
          </a:p>
          <a:p>
            <a:pPr algn="just" rtl="1" eaLnBrk="1" hangingPunct="1"/>
            <a:r>
              <a:rPr lang="ar-SA" altLang="en-US" b="1" dirty="0"/>
              <a:t> </a:t>
            </a:r>
          </a:p>
          <a:p>
            <a:pPr algn="just" rtl="1" eaLnBrk="1" hangingPunct="1"/>
            <a:r>
              <a:rPr lang="ar-SA" altLang="en-US" b="1" dirty="0" smtClean="0"/>
              <a:t>بلدية العبيدية</a:t>
            </a:r>
            <a:r>
              <a:rPr lang="ar-JO" altLang="en-US" b="1" dirty="0" smtClean="0"/>
              <a:t> تحافظ على تصنيفها</a:t>
            </a:r>
            <a:r>
              <a:rPr lang="ar-SA" altLang="en-US" b="1" dirty="0" smtClean="0"/>
              <a:t> </a:t>
            </a:r>
            <a:r>
              <a:rPr lang="ar-SA" altLang="en-US" b="1" dirty="0"/>
              <a:t>لدى صندوق تطوير وإقراض البلديات </a:t>
            </a:r>
            <a:r>
              <a:rPr lang="ar-JO" altLang="en-US" b="1" dirty="0" smtClean="0"/>
              <a:t>ب</a:t>
            </a:r>
            <a:r>
              <a:rPr lang="ar-SA" altLang="en-US" b="1" dirty="0" smtClean="0"/>
              <a:t>درجة </a:t>
            </a:r>
            <a:r>
              <a:rPr lang="ar-SA" altLang="en-US" b="1" dirty="0"/>
              <a:t>++</a:t>
            </a:r>
            <a:r>
              <a:rPr lang="en-US" altLang="en-US" b="1" dirty="0"/>
              <a:t>B) </a:t>
            </a:r>
            <a:r>
              <a:rPr lang="ar-JO" altLang="en-US" b="1" dirty="0"/>
              <a:t>) </a:t>
            </a:r>
            <a:r>
              <a:rPr lang="ar-SA" altLang="en-US" b="1" dirty="0"/>
              <a:t>للعام الحالي، وذلك حسب مؤشرات الأداء </a:t>
            </a:r>
            <a:r>
              <a:rPr lang="ar-SA" altLang="en-US" b="1" dirty="0" smtClean="0"/>
              <a:t>للصندوق</a:t>
            </a:r>
            <a:r>
              <a:rPr lang="ar-JO" altLang="en-US" b="1" dirty="0" smtClean="0"/>
              <a:t>.</a:t>
            </a:r>
            <a:endParaRPr lang="ar-SA" altLang="en-US" b="1" dirty="0"/>
          </a:p>
          <a:p>
            <a:pPr algn="just" rtl="1" eaLnBrk="1" hangingPunct="1"/>
            <a:r>
              <a:rPr lang="ar-SA" altLang="en-US" b="1" dirty="0"/>
              <a:t>ويشير التصنيف الجديد إلى أنّ بلدية العبيدية حققت معايير كافة الدرجات السابقة والمعايير المطلوبة للدرجة ++</a:t>
            </a:r>
            <a:r>
              <a:rPr lang="en-US" altLang="en-US" b="1" dirty="0"/>
              <a:t>B)</a:t>
            </a:r>
            <a:r>
              <a:rPr lang="ar-JO" altLang="en-US" b="1" dirty="0"/>
              <a:t>)</a:t>
            </a:r>
            <a:r>
              <a:rPr lang="en-US" altLang="en-US" b="1" dirty="0"/>
              <a:t> </a:t>
            </a:r>
            <a:r>
              <a:rPr lang="ar-SA" altLang="en-US" b="1" dirty="0"/>
              <a:t>المتعلّقة بالموازنات والالتزام بتسليمها حسب النماذج المعتمدة لوزارة الحكم المحلي وكفاءة تحصيل الايرادات والافصاح عن مشاريع واستثمارات البلدية والتدقيق الخارجي، ووجود دلائل إجراءات محلية ومحاسبية، وتسجيل الأصول الثابتة وتحديثها سنوياً، وكذلك وجود خطة تنموية إستراتيجية بمشاركة مجتمعية وتحديثها سنوياً ووجود فائض في الميزانية التشغيلية والربحية بنسبة لا تقل عن 5%.</a:t>
            </a:r>
          </a:p>
          <a:p>
            <a:pPr algn="just" rtl="1" eaLnBrk="1" hangingPunct="1"/>
            <a:r>
              <a:rPr lang="ar-SA" altLang="en-US" b="1" dirty="0"/>
              <a:t>وضمن خططه لتطوير البلدية والارتقاء بمستوى الخدمات التي تُقدّمها، فقد أكّد مجلس بلدية العبيدية عن سعيه لتلبية باقي المؤشرات المطلوبة من أجل رفع تصنيف البلدية إلى درجة (+</a:t>
            </a:r>
            <a:r>
              <a:rPr lang="en-US" altLang="en-US" b="1" dirty="0"/>
              <a:t>A) </a:t>
            </a:r>
            <a:r>
              <a:rPr lang="ar-SA" altLang="en-US" b="1" dirty="0"/>
              <a:t>في المستقبل القريب، خصوصاً وان البلدية تعمل حالياً بالتعاون مع صندوق وتطوير واقراض البلديات على انجاز دليل التشغيل والصيانة لقطاعي الطرق والمباني العامة وكذلك استخدام نظام ادارة مالية معتمد.</a:t>
            </a:r>
          </a:p>
        </p:txBody>
      </p:sp>
    </p:spTree>
  </p:cSld>
  <p:clrMapOvr>
    <a:masterClrMapping/>
  </p:clrMapOvr>
  <p:transition advTm="621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214313"/>
            <a:ext cx="8043862" cy="368300"/>
          </a:xfrm>
        </p:spPr>
        <p:txBody>
          <a:bodyPr rtlCol="0">
            <a:normAutofit fontScale="90000"/>
          </a:bodyPr>
          <a:lstStyle/>
          <a:p>
            <a:pPr eaLnBrk="1" fontAlgn="auto" hangingPunct="1">
              <a:spcAft>
                <a:spcPts val="0"/>
              </a:spcAft>
              <a:defRPr/>
            </a:pPr>
            <a:r>
              <a:rPr lang="en-US" dirty="0" smtClean="0"/>
              <a:t>AL UBIEDYEH MUNICIPALITY</a:t>
            </a:r>
            <a:endParaRPr lang="en-US" dirty="0"/>
          </a:p>
        </p:txBody>
      </p:sp>
      <p:pic>
        <p:nvPicPr>
          <p:cNvPr id="25603" name="Picture 16" descr="البلدية"/>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0" y="2357438"/>
            <a:ext cx="3914775" cy="2608262"/>
          </a:xfrm>
        </p:spPr>
      </p:pic>
      <p:pic>
        <p:nvPicPr>
          <p:cNvPr id="25604" name="Picture 17" descr="شعار بلدية العبيدية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714375"/>
            <a:ext cx="17510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2428875" y="4929188"/>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en-US" altLang="en-US" dirty="0">
                <a:latin typeface="Calibri" pitchFamily="34" charset="0"/>
              </a:rPr>
              <a:t>AL UBIEDYEH M</a:t>
            </a:r>
            <a:r>
              <a:rPr lang="en-US" altLang="en-US" b="1" dirty="0">
                <a:latin typeface="Calibri" pitchFamily="34" charset="0"/>
              </a:rPr>
              <a:t>UNICIPALITY</a:t>
            </a:r>
          </a:p>
          <a:p>
            <a:pPr algn="ctr" rtl="1"/>
            <a:r>
              <a:rPr lang="en-US" altLang="en-US" b="1" dirty="0" smtClean="0">
                <a:ea typeface="Times New Roman" pitchFamily="18" charset="0"/>
                <a:cs typeface="Simplified Arabic" pitchFamily="2" charset="-78"/>
              </a:rPr>
              <a:t>Tel</a:t>
            </a:r>
            <a:r>
              <a:rPr lang="en-US" altLang="en-US" b="1" dirty="0">
                <a:ea typeface="Times New Roman" pitchFamily="18" charset="0"/>
                <a:cs typeface="Simplified Arabic" pitchFamily="2" charset="-78"/>
              </a:rPr>
              <a:t>: </a:t>
            </a:r>
            <a:r>
              <a:rPr lang="en-US" altLang="en-US" b="1" dirty="0" smtClean="0">
                <a:ea typeface="Times New Roman" pitchFamily="18" charset="0"/>
                <a:cs typeface="Simplified Arabic" pitchFamily="2" charset="-78"/>
              </a:rPr>
              <a:t>02-2735051</a:t>
            </a:r>
            <a:endParaRPr lang="en-US" altLang="en-US" sz="1400" b="1" dirty="0"/>
          </a:p>
          <a:p>
            <a:pPr algn="ctr" rtl="1"/>
            <a:r>
              <a:rPr lang="en-US" altLang="en-US" b="1" dirty="0">
                <a:cs typeface="Times New Roman" pitchFamily="18" charset="0"/>
              </a:rPr>
              <a:t>Fax: </a:t>
            </a:r>
            <a:r>
              <a:rPr lang="en-US" altLang="en-US" b="1" dirty="0" smtClean="0">
                <a:cs typeface="Times New Roman" pitchFamily="18" charset="0"/>
              </a:rPr>
              <a:t>02-2736633</a:t>
            </a:r>
            <a:endParaRPr lang="en-US" altLang="en-US" sz="1400" b="1" dirty="0"/>
          </a:p>
          <a:p>
            <a:pPr algn="ctr" rtl="1"/>
            <a:r>
              <a:rPr lang="en-US" altLang="en-US" b="1" dirty="0">
                <a:cs typeface="Times New Roman" pitchFamily="18" charset="0"/>
                <a:hlinkClick r:id="rId4"/>
              </a:rPr>
              <a:t>Website: www.ubidyeh.com</a:t>
            </a:r>
            <a:r>
              <a:rPr lang="en-US" altLang="en-US" b="1" dirty="0">
                <a:cs typeface="Times New Roman" pitchFamily="18" charset="0"/>
              </a:rPr>
              <a:t> </a:t>
            </a:r>
            <a:endParaRPr lang="en-US" altLang="en-US" sz="1400" b="1" dirty="0"/>
          </a:p>
          <a:p>
            <a:pPr algn="ctr" rtl="1"/>
            <a:r>
              <a:rPr lang="en-US" altLang="en-US" b="1" dirty="0">
                <a:cs typeface="Times New Roman" pitchFamily="18" charset="0"/>
              </a:rPr>
              <a:t>E-mail: ubidyeh@yahoo.com</a:t>
            </a:r>
            <a:endParaRPr lang="en-US" altLang="en-US" sz="1400" b="1" dirty="0"/>
          </a:p>
        </p:txBody>
      </p:sp>
    </p:spTree>
  </p:cSld>
  <p:clrMapOvr>
    <a:masterClrMapping/>
  </p:clrMapOvr>
  <p:transition advTm="396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288" y="1412875"/>
            <a:ext cx="8234362" cy="990600"/>
          </a:xfrm>
        </p:spPr>
        <p:txBody>
          <a:bodyPr rtlCol="0">
            <a:normAutofit/>
          </a:bodyPr>
          <a:lstStyle/>
          <a:p>
            <a:pPr marL="457200" indent="-457200" rtl="1" eaLnBrk="1" fontAlgn="auto" hangingPunct="1">
              <a:spcAft>
                <a:spcPts val="0"/>
              </a:spcAft>
              <a:defRPr/>
            </a:pPr>
            <a:r>
              <a:rPr lang="ar-JO" sz="2800" b="1" dirty="0" smtClean="0">
                <a:solidFill>
                  <a:schemeClr val="bg1"/>
                </a:solidFill>
              </a:rPr>
              <a:t>مشاريع مجتمعات </a:t>
            </a:r>
            <a:r>
              <a:rPr lang="ar-JO" sz="2800" b="1" dirty="0">
                <a:solidFill>
                  <a:schemeClr val="bg1"/>
                </a:solidFill>
              </a:rPr>
              <a:t>مزدهرة</a:t>
            </a:r>
            <a:r>
              <a:rPr lang="ar-SA" sz="2800" b="1" dirty="0">
                <a:solidFill>
                  <a:schemeClr val="bg1"/>
                </a:solidFill>
              </a:rPr>
              <a:t> </a:t>
            </a:r>
            <a:r>
              <a:rPr lang="ar-AE" sz="2800" dirty="0">
                <a:solidFill>
                  <a:schemeClr val="bg1"/>
                </a:solidFill>
              </a:rPr>
              <a:t>(الانجازات </a:t>
            </a:r>
            <a:r>
              <a:rPr lang="ar-AE" sz="2800" dirty="0" smtClean="0">
                <a:solidFill>
                  <a:schemeClr val="bg1"/>
                </a:solidFill>
              </a:rPr>
              <a:t>التطويرية</a:t>
            </a:r>
            <a:r>
              <a:rPr lang="ar-AE" sz="2800" dirty="0">
                <a:solidFill>
                  <a:schemeClr val="bg1"/>
                </a:solidFill>
              </a:rPr>
              <a:t>):</a:t>
            </a:r>
            <a:endParaRPr lang="ar-JO" sz="2800" b="1" dirty="0"/>
          </a:p>
          <a:p>
            <a:pPr marL="457200" indent="-457200" algn="just" rtl="1" eaLnBrk="1" fontAlgn="auto" hangingPunct="1">
              <a:spcAft>
                <a:spcPts val="0"/>
              </a:spcAft>
              <a:buFont typeface="Arial" panose="020B0604020202020204" pitchFamily="34" charset="0"/>
              <a:buNone/>
              <a:defRPr/>
            </a:pPr>
            <a:endParaRPr lang="ar-JO" b="1" dirty="0" smtClean="0"/>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8" name="New Stories (Highway Blues).wma">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14313" y="285750"/>
            <a:ext cx="9382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eethoven's Symphony No. 9 (Scherzo).wma">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7643813" y="3048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
          <p:cNvSpPr>
            <a:spLocks noChangeArrowheads="1"/>
          </p:cNvSpPr>
          <p:nvPr/>
        </p:nvSpPr>
        <p:spPr bwMode="auto">
          <a:xfrm>
            <a:off x="1476375" y="2060575"/>
            <a:ext cx="69119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AE" altLang="en-US" dirty="0"/>
              <a:t/>
            </a:r>
            <a:br>
              <a:rPr lang="ar-AE" altLang="en-US" dirty="0"/>
            </a:br>
            <a:endParaRPr lang="ar-JO" altLang="en-US" dirty="0"/>
          </a:p>
          <a:p>
            <a:pPr algn="just" rtl="1"/>
            <a:r>
              <a:rPr lang="ar-JO" altLang="en-US" sz="2800" dirty="0">
                <a:solidFill>
                  <a:schemeClr val="bg1"/>
                </a:solidFill>
              </a:rPr>
              <a:t>3.</a:t>
            </a:r>
            <a:r>
              <a:rPr lang="ar-AE" altLang="en-US" sz="2800" dirty="0">
                <a:solidFill>
                  <a:schemeClr val="bg1"/>
                </a:solidFill>
              </a:rPr>
              <a:t> </a:t>
            </a:r>
            <a:r>
              <a:rPr lang="ar-JO" altLang="en-US" sz="2800" dirty="0">
                <a:solidFill>
                  <a:schemeClr val="bg1"/>
                </a:solidFill>
              </a:rPr>
              <a:t>التدريب على نظام الشراء العام</a:t>
            </a:r>
            <a:r>
              <a:rPr lang="ar-AE" altLang="en-US" sz="2800" dirty="0">
                <a:solidFill>
                  <a:schemeClr val="bg1"/>
                </a:solidFill>
              </a:rPr>
              <a:t>.</a:t>
            </a:r>
          </a:p>
          <a:p>
            <a:pPr algn="just" rtl="1"/>
            <a:r>
              <a:rPr lang="ar-JO" altLang="en-US" sz="2800" dirty="0">
                <a:solidFill>
                  <a:schemeClr val="bg1"/>
                </a:solidFill>
              </a:rPr>
              <a:t>4.</a:t>
            </a:r>
            <a:r>
              <a:rPr lang="ar-AE" altLang="en-US" sz="2800" dirty="0">
                <a:solidFill>
                  <a:schemeClr val="bg1"/>
                </a:solidFill>
              </a:rPr>
              <a:t> اعداد خطة التطوير المؤسسي الخاصة بالبلدية</a:t>
            </a:r>
            <a:r>
              <a:rPr lang="ar-JO" altLang="en-US" sz="2800" dirty="0">
                <a:solidFill>
                  <a:schemeClr val="bg1"/>
                </a:solidFill>
              </a:rPr>
              <a:t>.</a:t>
            </a:r>
            <a:endParaRPr lang="ar-AE" altLang="en-US" sz="2800" dirty="0">
              <a:solidFill>
                <a:schemeClr val="bg1"/>
              </a:solidFill>
            </a:endParaRPr>
          </a:p>
          <a:p>
            <a:pPr algn="just" rtl="1"/>
            <a:r>
              <a:rPr lang="ar-JO" altLang="en-US" sz="2800" dirty="0">
                <a:solidFill>
                  <a:schemeClr val="bg1"/>
                </a:solidFill>
              </a:rPr>
              <a:t>5.</a:t>
            </a:r>
            <a:r>
              <a:rPr lang="ar-AE" altLang="en-US" sz="2800" dirty="0">
                <a:solidFill>
                  <a:schemeClr val="bg1"/>
                </a:solidFill>
              </a:rPr>
              <a:t> بناء قدرات طاقم وموظفي البلدية والمجلس البلدي.</a:t>
            </a:r>
          </a:p>
          <a:p>
            <a:pPr algn="just" rtl="1"/>
            <a:r>
              <a:rPr lang="ar-JO" altLang="en-US" sz="2800" dirty="0">
                <a:solidFill>
                  <a:schemeClr val="bg1"/>
                </a:solidFill>
              </a:rPr>
              <a:t>6.</a:t>
            </a:r>
            <a:r>
              <a:rPr lang="ar-AE" altLang="en-US" sz="2800" dirty="0">
                <a:solidFill>
                  <a:schemeClr val="bg1"/>
                </a:solidFill>
              </a:rPr>
              <a:t> المباشرة في اعداد خطة التواصل وسياسة الافصاح.</a:t>
            </a:r>
            <a:endParaRPr lang="ar-JO" altLang="en-US" sz="2800" dirty="0">
              <a:solidFill>
                <a:schemeClr val="bg1"/>
              </a:solidFill>
            </a:endParaRPr>
          </a:p>
          <a:p>
            <a:pPr algn="just" rtl="1"/>
            <a:r>
              <a:rPr lang="ar-JO" altLang="en-US" sz="2800" dirty="0">
                <a:solidFill>
                  <a:schemeClr val="bg1"/>
                </a:solidFill>
              </a:rPr>
              <a:t>7.</a:t>
            </a:r>
            <a:r>
              <a:rPr lang="ar-AE" altLang="en-US" sz="2800" dirty="0">
                <a:solidFill>
                  <a:schemeClr val="bg1"/>
                </a:solidFill>
              </a:rPr>
              <a:t> </a:t>
            </a:r>
            <a:r>
              <a:rPr lang="ar-AE" altLang="en-US" sz="2800" dirty="0" smtClean="0">
                <a:solidFill>
                  <a:schemeClr val="bg1"/>
                </a:solidFill>
              </a:rPr>
              <a:t>توريد </a:t>
            </a:r>
            <a:r>
              <a:rPr lang="ar-AE" altLang="en-US" sz="2800" dirty="0">
                <a:solidFill>
                  <a:schemeClr val="bg1"/>
                </a:solidFill>
              </a:rPr>
              <a:t>بعض الاجهزة المكتبية من اجهزة </a:t>
            </a:r>
            <a:r>
              <a:rPr lang="ar-AE" altLang="en-US" sz="2800" dirty="0" smtClean="0">
                <a:solidFill>
                  <a:schemeClr val="bg1"/>
                </a:solidFill>
              </a:rPr>
              <a:t>كمبيوتر </a:t>
            </a:r>
            <a:r>
              <a:rPr lang="ar-AE" altLang="en-US" sz="2800" dirty="0">
                <a:solidFill>
                  <a:schemeClr val="bg1"/>
                </a:solidFill>
              </a:rPr>
              <a:t>وطابعات لاستخدامات البلدية.</a:t>
            </a:r>
            <a:endParaRPr lang="en-US" altLang="en-US" sz="2800" dirty="0">
              <a:solidFill>
                <a:schemeClr val="bg1"/>
              </a:solidFill>
            </a:endParaRPr>
          </a:p>
        </p:txBody>
      </p:sp>
    </p:spTree>
  </p:cSld>
  <p:clrMapOvr>
    <a:masterClrMapping/>
  </p:clrMapOvr>
  <p:transition advTm="653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3714" fill="hold"/>
                                        <p:tgtEl>
                                          <p:spTgt spid="8"/>
                                        </p:tgtEl>
                                      </p:cBhvr>
                                    </p:cmd>
                                  </p:childTnLst>
                                </p:cTn>
                              </p:par>
                            </p:childTnLst>
                          </p:cTn>
                        </p:par>
                        <p:par>
                          <p:cTn id="7" fill="hold" nodeType="afterGroup">
                            <p:stCondLst>
                              <p:cond delay="93714"/>
                            </p:stCondLst>
                            <p:childTnLst>
                              <p:par>
                                <p:cTn id="8" presetID="1" presetClass="mediacall" presetSubtype="0" fill="hold" nodeType="afterEffect">
                                  <p:stCondLst>
                                    <p:cond delay="0"/>
                                  </p:stCondLst>
                                  <p:childTnLst>
                                    <p:cmd type="call" cmd="playFrom(0.0)">
                                      <p:cBhvr>
                                        <p:cTn id="9"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numSld="999">
                <p:cTn id="11"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Title 1"/>
          <p:cNvSpPr>
            <a:spLocks noGrp="1"/>
          </p:cNvSpPr>
          <p:nvPr>
            <p:ph type="ctrTitle"/>
          </p:nvPr>
        </p:nvSpPr>
        <p:spPr>
          <a:xfrm>
            <a:off x="642938" y="357188"/>
            <a:ext cx="7772400" cy="714375"/>
          </a:xfrm>
        </p:spPr>
        <p:txBody>
          <a:bodyPr/>
          <a:lstStyle/>
          <a:p>
            <a:pPr eaLnBrk="1" hangingPunct="1">
              <a:defRPr/>
            </a:pPr>
            <a:r>
              <a:rPr lang="ar-JO" sz="3200" dirty="0" smtClean="0">
                <a:solidFill>
                  <a:schemeClr val="accent2">
                    <a:lumMod val="75000"/>
                  </a:schemeClr>
                </a:solidFill>
              </a:rPr>
              <a:t>مشاريع المجال الاجتماعي</a:t>
            </a:r>
            <a:endParaRPr lang="en-US" sz="3200" dirty="0" smtClean="0">
              <a:solidFill>
                <a:schemeClr val="accent2">
                  <a:lumMod val="75000"/>
                </a:schemeClr>
              </a:solidFill>
            </a:endParaRPr>
          </a:p>
        </p:txBody>
      </p:sp>
      <p:sp>
        <p:nvSpPr>
          <p:cNvPr id="3" name="Subtitle 2"/>
          <p:cNvSpPr>
            <a:spLocks noGrp="1"/>
          </p:cNvSpPr>
          <p:nvPr>
            <p:ph type="subTitle" idx="1"/>
          </p:nvPr>
        </p:nvSpPr>
        <p:spPr>
          <a:xfrm>
            <a:off x="179388" y="904875"/>
            <a:ext cx="8318500" cy="1133475"/>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chemeClr val="accent2">
                    <a:lumMod val="75000"/>
                  </a:schemeClr>
                </a:solidFill>
              </a:rPr>
              <a:t>مشروع رقم (</a:t>
            </a:r>
            <a:r>
              <a:rPr lang="en-US" b="1" dirty="0" smtClean="0">
                <a:solidFill>
                  <a:schemeClr val="accent2">
                    <a:lumMod val="75000"/>
                  </a:schemeClr>
                </a:solidFill>
              </a:rPr>
              <a:t>1</a:t>
            </a:r>
            <a:r>
              <a:rPr lang="ar-JO" b="1" dirty="0" smtClean="0">
                <a:solidFill>
                  <a:schemeClr val="accent2">
                    <a:lumMod val="75000"/>
                  </a:schemeClr>
                </a:solidFill>
              </a:rPr>
              <a:t>)</a:t>
            </a:r>
          </a:p>
          <a:p>
            <a:pPr marL="457200" indent="-457200" algn="just" rtl="1" eaLnBrk="1" fontAlgn="auto" hangingPunct="1">
              <a:spcAft>
                <a:spcPts val="0"/>
              </a:spcAft>
              <a:buFont typeface="Arial" panose="020B0604020202020204" pitchFamily="34" charset="0"/>
              <a:buNone/>
              <a:defRPr/>
            </a:pPr>
            <a:r>
              <a:rPr lang="ar-SA" sz="2900" b="1" dirty="0" smtClean="0">
                <a:solidFill>
                  <a:schemeClr val="accent2">
                    <a:lumMod val="75000"/>
                  </a:schemeClr>
                </a:solidFill>
              </a:rPr>
              <a:t>اسم المشروع: </a:t>
            </a:r>
            <a:r>
              <a:rPr lang="ar-JO" sz="2900" b="1" dirty="0" smtClean="0">
                <a:solidFill>
                  <a:schemeClr val="accent2">
                    <a:lumMod val="75000"/>
                  </a:schemeClr>
                </a:solidFill>
              </a:rPr>
              <a:t>عمل موازنة </a:t>
            </a:r>
            <a:r>
              <a:rPr lang="ar-JO" sz="2900" b="1" dirty="0">
                <a:solidFill>
                  <a:schemeClr val="accent2">
                    <a:lumMod val="75000"/>
                  </a:schemeClr>
                </a:solidFill>
              </a:rPr>
              <a:t>ا</a:t>
            </a:r>
            <a:r>
              <a:rPr lang="ar-JO" sz="2900" b="1" dirty="0" smtClean="0">
                <a:solidFill>
                  <a:schemeClr val="accent2">
                    <a:lumMod val="75000"/>
                  </a:schemeClr>
                </a:solidFill>
              </a:rPr>
              <a:t>لمواطن لسنة 2019</a:t>
            </a:r>
            <a:r>
              <a:rPr lang="ar-SA" sz="2900" b="1" dirty="0" smtClean="0">
                <a:solidFill>
                  <a:schemeClr val="accent2">
                    <a:lumMod val="75000"/>
                  </a:schemeClr>
                </a:solidFill>
              </a:rPr>
              <a:t>.</a:t>
            </a:r>
          </a:p>
          <a:p>
            <a:pPr marL="457200" indent="-457200" algn="just" rtl="1" eaLnBrk="1" fontAlgn="auto" hangingPunct="1">
              <a:spcAft>
                <a:spcPts val="0"/>
              </a:spcAft>
              <a:buFont typeface="Arial" panose="020B0604020202020204" pitchFamily="34" charset="0"/>
              <a:buNone/>
              <a:defRPr/>
            </a:pPr>
            <a:endParaRPr lang="ar-JO" b="1" dirty="0" smtClean="0"/>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512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2276475"/>
            <a:ext cx="6770687"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653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642938" y="357188"/>
            <a:ext cx="7772400" cy="714375"/>
          </a:xfrm>
        </p:spPr>
        <p:txBody>
          <a:bodyPr/>
          <a:lstStyle/>
          <a:p>
            <a:pPr eaLnBrk="1" hangingPunct="1">
              <a:defRPr/>
            </a:pPr>
            <a:r>
              <a:rPr lang="ar-JO" sz="3200" dirty="0" smtClean="0">
                <a:solidFill>
                  <a:schemeClr val="accent2">
                    <a:lumMod val="75000"/>
                  </a:schemeClr>
                </a:solidFill>
              </a:rPr>
              <a:t>مشاريع المجال الاجتماعي</a:t>
            </a:r>
            <a:endParaRPr lang="en-US" sz="3200" dirty="0" smtClean="0">
              <a:solidFill>
                <a:schemeClr val="accent2">
                  <a:lumMod val="75000"/>
                </a:schemeClr>
              </a:solidFill>
            </a:endParaRPr>
          </a:p>
        </p:txBody>
      </p:sp>
      <p:sp>
        <p:nvSpPr>
          <p:cNvPr id="3" name="Subtitle 2"/>
          <p:cNvSpPr>
            <a:spLocks noGrp="1"/>
          </p:cNvSpPr>
          <p:nvPr>
            <p:ph type="subTitle" idx="1"/>
          </p:nvPr>
        </p:nvSpPr>
        <p:spPr>
          <a:xfrm>
            <a:off x="285750" y="1000125"/>
            <a:ext cx="8501063"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chemeClr val="accent6">
                    <a:lumMod val="50000"/>
                  </a:schemeClr>
                </a:solidFill>
              </a:rPr>
              <a:t>مشروع رقم (</a:t>
            </a:r>
            <a:r>
              <a:rPr lang="en-US" b="1" dirty="0" smtClean="0">
                <a:solidFill>
                  <a:schemeClr val="accent6">
                    <a:lumMod val="50000"/>
                  </a:schemeClr>
                </a:solidFill>
              </a:rPr>
              <a:t>2</a:t>
            </a:r>
            <a:r>
              <a:rPr lang="ar-JO" b="1" dirty="0" smtClean="0">
                <a:solidFill>
                  <a:schemeClr val="accent6">
                    <a:lumMod val="50000"/>
                  </a:schemeClr>
                </a:solidFill>
              </a:rPr>
              <a:t>)</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accent2">
                    <a:lumMod val="75000"/>
                  </a:schemeClr>
                </a:solidFill>
              </a:rPr>
              <a:t>اسم المشروع:</a:t>
            </a:r>
            <a:r>
              <a:rPr lang="ar-JO" sz="2500" b="1" dirty="0" smtClean="0">
                <a:solidFill>
                  <a:schemeClr val="accent2">
                    <a:lumMod val="75000"/>
                  </a:schemeClr>
                </a:solidFill>
              </a:rPr>
              <a:t> توريد اجهزة نظام فوترة وطابعات</a:t>
            </a:r>
            <a:r>
              <a:rPr lang="ar-SA" sz="2500" b="1" dirty="0" smtClean="0">
                <a:solidFill>
                  <a:schemeClr val="accent2">
                    <a:lumMod val="75000"/>
                  </a:schemeClr>
                </a:solidFill>
              </a:rPr>
              <a:t>.</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accent2">
                    <a:lumMod val="75000"/>
                  </a:schemeClr>
                </a:solidFill>
              </a:rPr>
              <a:t>اسم الممول: </a:t>
            </a:r>
            <a:r>
              <a:rPr lang="ar-JO" sz="2500" b="1" dirty="0" smtClean="0">
                <a:solidFill>
                  <a:schemeClr val="accent2">
                    <a:lumMod val="75000"/>
                  </a:schemeClr>
                </a:solidFill>
              </a:rPr>
              <a:t>بلدية العبيدية.</a:t>
            </a:r>
          </a:p>
          <a:p>
            <a:pPr marL="457200" indent="-457200" algn="just" rtl="1" eaLnBrk="1" fontAlgn="auto" hangingPunct="1">
              <a:spcAft>
                <a:spcPts val="0"/>
              </a:spcAft>
              <a:buFont typeface="Arial" panose="020B0604020202020204" pitchFamily="34" charset="0"/>
              <a:buNone/>
              <a:defRPr/>
            </a:pPr>
            <a:r>
              <a:rPr lang="ar-JO" sz="2500" b="1" dirty="0" smtClean="0">
                <a:solidFill>
                  <a:schemeClr val="accent2">
                    <a:lumMod val="75000"/>
                  </a:schemeClr>
                </a:solidFill>
              </a:rPr>
              <a:t>التكلفة: 21350 شيكل.</a:t>
            </a:r>
          </a:p>
          <a:p>
            <a:pPr marL="457200" indent="-457200" algn="just" rtl="1" eaLnBrk="1" fontAlgn="auto" hangingPunct="1">
              <a:spcAft>
                <a:spcPts val="0"/>
              </a:spcAft>
              <a:buFont typeface="Arial" panose="020B0604020202020204" pitchFamily="34" charset="0"/>
              <a:buNone/>
              <a:defRPr/>
            </a:pPr>
            <a:endParaRPr lang="en-US" sz="2500" b="1" dirty="0" smtClean="0">
              <a:solidFill>
                <a:schemeClr val="accent2">
                  <a:lumMod val="75000"/>
                </a:schemeClr>
              </a:solidFill>
            </a:endParaRPr>
          </a:p>
          <a:p>
            <a:pPr marL="457200" indent="-457200" algn="just" rtl="1" eaLnBrk="1" fontAlgn="auto" hangingPunct="1">
              <a:spcAft>
                <a:spcPts val="0"/>
              </a:spcAft>
              <a:buFont typeface="Arial" panose="020B0604020202020204" pitchFamily="34" charset="0"/>
              <a:buNone/>
              <a:defRPr/>
            </a:pPr>
            <a:endParaRPr lang="ar-JO" sz="2500" b="1" dirty="0" smtClean="0">
              <a:solidFill>
                <a:schemeClr val="accent2">
                  <a:lumMod val="75000"/>
                </a:schemeClr>
              </a:solidFill>
            </a:endParaRP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6838" y="2781300"/>
            <a:ext cx="407828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3125" y="2941638"/>
            <a:ext cx="223202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938" y="3830638"/>
            <a:ext cx="2533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642938" y="357188"/>
            <a:ext cx="7772400" cy="714375"/>
          </a:xfrm>
        </p:spPr>
        <p:txBody>
          <a:bodyPr/>
          <a:lstStyle/>
          <a:p>
            <a:pPr eaLnBrk="1" hangingPunct="1"/>
            <a:r>
              <a:rPr lang="ar-JO" altLang="en-US" sz="3200" smtClean="0">
                <a:solidFill>
                  <a:schemeClr val="bg1"/>
                </a:solidFill>
              </a:rPr>
              <a:t>مشاريع المجال الاجتماعي</a:t>
            </a:r>
            <a:endParaRPr lang="en-US" altLang="en-US" sz="3200" smtClean="0">
              <a:solidFill>
                <a:schemeClr val="bg1"/>
              </a:solidFill>
            </a:endParaRPr>
          </a:p>
        </p:txBody>
      </p:sp>
      <p:sp>
        <p:nvSpPr>
          <p:cNvPr id="3" name="Subtitle 2"/>
          <p:cNvSpPr>
            <a:spLocks noGrp="1"/>
          </p:cNvSpPr>
          <p:nvPr>
            <p:ph type="subTitle" idx="1"/>
          </p:nvPr>
        </p:nvSpPr>
        <p:spPr>
          <a:xfrm>
            <a:off x="285750" y="1000125"/>
            <a:ext cx="8501063"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chemeClr val="bg1">
                    <a:lumMod val="95000"/>
                  </a:schemeClr>
                </a:solidFill>
              </a:rPr>
              <a:t>مشروع رقم (</a:t>
            </a:r>
            <a:r>
              <a:rPr lang="en-US" b="1" dirty="0" smtClean="0">
                <a:solidFill>
                  <a:schemeClr val="bg1">
                    <a:lumMod val="95000"/>
                  </a:schemeClr>
                </a:solidFill>
              </a:rPr>
              <a:t>3</a:t>
            </a:r>
            <a:r>
              <a:rPr lang="ar-JO" b="1" dirty="0" smtClean="0">
                <a:solidFill>
                  <a:schemeClr val="bg1">
                    <a:lumMod val="95000"/>
                  </a:schemeClr>
                </a:solidFill>
              </a:rPr>
              <a:t>)</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bg1">
                    <a:lumMod val="95000"/>
                  </a:schemeClr>
                </a:solidFill>
              </a:rPr>
              <a:t>اسم المشروع:</a:t>
            </a:r>
            <a:r>
              <a:rPr lang="ar-JO" sz="2500" b="1" dirty="0" smtClean="0">
                <a:solidFill>
                  <a:schemeClr val="bg1">
                    <a:lumMod val="95000"/>
                  </a:schemeClr>
                </a:solidFill>
              </a:rPr>
              <a:t> بناء مدرسة ذكور العبيدية</a:t>
            </a:r>
            <a:r>
              <a:rPr lang="ar-SA" sz="2500" b="1" dirty="0" smtClean="0">
                <a:solidFill>
                  <a:schemeClr val="bg1">
                    <a:lumMod val="95000"/>
                  </a:schemeClr>
                </a:solidFill>
              </a:rPr>
              <a:t>.</a:t>
            </a:r>
          </a:p>
          <a:p>
            <a:pPr marL="457200" indent="-457200" algn="just" rtl="1" eaLnBrk="1" fontAlgn="auto" hangingPunct="1">
              <a:spcAft>
                <a:spcPts val="0"/>
              </a:spcAft>
              <a:buFont typeface="Arial" panose="020B0604020202020204" pitchFamily="34" charset="0"/>
              <a:buNone/>
              <a:defRPr/>
            </a:pPr>
            <a:r>
              <a:rPr lang="ar-SA" sz="2500" b="1" dirty="0" smtClean="0">
                <a:solidFill>
                  <a:schemeClr val="bg1">
                    <a:lumMod val="95000"/>
                  </a:schemeClr>
                </a:solidFill>
              </a:rPr>
              <a:t>اسم الممول: </a:t>
            </a:r>
            <a:r>
              <a:rPr lang="ar-JO" sz="2500" b="1" dirty="0" smtClean="0">
                <a:solidFill>
                  <a:schemeClr val="bg1">
                    <a:lumMod val="95000"/>
                  </a:schemeClr>
                </a:solidFill>
              </a:rPr>
              <a:t>صندوق البلديات + </a:t>
            </a:r>
            <a:r>
              <a:rPr lang="ar-JO" sz="2800" b="1" dirty="0" smtClean="0">
                <a:solidFill>
                  <a:schemeClr val="bg1">
                    <a:lumMod val="95000"/>
                  </a:schemeClr>
                </a:solidFill>
              </a:rPr>
              <a:t>بلدية العبيدية.</a:t>
            </a:r>
          </a:p>
          <a:p>
            <a:pPr marL="457200" indent="-457200" algn="just" rtl="1" eaLnBrk="1" fontAlgn="auto" hangingPunct="1">
              <a:spcAft>
                <a:spcPts val="0"/>
              </a:spcAft>
              <a:buFont typeface="Arial" panose="020B0604020202020204" pitchFamily="34" charset="0"/>
              <a:buNone/>
              <a:defRPr/>
            </a:pPr>
            <a:r>
              <a:rPr lang="ar-JO" sz="2800" b="1" dirty="0" smtClean="0">
                <a:solidFill>
                  <a:schemeClr val="bg1">
                    <a:lumMod val="95000"/>
                  </a:schemeClr>
                </a:solidFill>
              </a:rPr>
              <a:t>التكلفة: 230000$</a:t>
            </a:r>
            <a:endParaRPr lang="ar-SA" sz="2500" b="1" dirty="0" smtClean="0">
              <a:solidFill>
                <a:schemeClr val="bg1">
                  <a:lumMod val="95000"/>
                </a:schemeClr>
              </a:solidFill>
            </a:endParaRPr>
          </a:p>
          <a:p>
            <a:pPr marL="457200" indent="-457200" algn="just" rtl="1" eaLnBrk="1" fontAlgn="auto" hangingPunct="1">
              <a:spcAft>
                <a:spcPts val="0"/>
              </a:spcAft>
              <a:buFont typeface="Arial" panose="020B0604020202020204" pitchFamily="34" charset="0"/>
              <a:buNone/>
              <a:defRPr/>
            </a:pPr>
            <a:endParaRPr lang="ar-JO" sz="2500" b="1" dirty="0" smtClean="0">
              <a:solidFill>
                <a:schemeClr val="bg1">
                  <a:lumMod val="95000"/>
                </a:schemeClr>
              </a:solidFill>
            </a:endParaRP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7172" name="Picture 6" descr="C:\Users\Dell\Desktop\انجازات 2019\المدرسة\67905546_2447154862017890_3757425789281239040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32845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C:\Users\Dell\Desktop\انجازات 2019\المدرسة\67729534_2447155118684531_4170242171573633024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2781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descr="C:\Users\Dell\Desktop\انجازات 2019\المدرسة\67589292_2447155902017786_8225540349607542784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2845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C:\Users\Dell\Desktop\انجازات 2019\المدرسة\57088134_2244816635585048_3249883821671186432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2781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642938" y="357188"/>
            <a:ext cx="7772400" cy="714375"/>
          </a:xfrm>
        </p:spPr>
        <p:txBody>
          <a:bodyPr/>
          <a:lstStyle/>
          <a:p>
            <a:pPr eaLnBrk="1" hangingPunct="1"/>
            <a:r>
              <a:rPr lang="ar-JO" altLang="en-US" sz="3200" smtClean="0">
                <a:solidFill>
                  <a:schemeClr val="bg1"/>
                </a:solidFill>
              </a:rPr>
              <a:t>مشاريع المجال الاجتماعي</a:t>
            </a:r>
            <a:endParaRPr lang="en-US" altLang="en-US" sz="3200" smtClean="0">
              <a:solidFill>
                <a:schemeClr val="bg1"/>
              </a:solidFill>
            </a:endParaRPr>
          </a:p>
        </p:txBody>
      </p:sp>
      <p:sp>
        <p:nvSpPr>
          <p:cNvPr id="3" name="Subtitle 2"/>
          <p:cNvSpPr>
            <a:spLocks noGrp="1"/>
          </p:cNvSpPr>
          <p:nvPr>
            <p:ph type="subTitle" idx="1"/>
          </p:nvPr>
        </p:nvSpPr>
        <p:spPr>
          <a:xfrm>
            <a:off x="323528" y="1000124"/>
            <a:ext cx="8463285" cy="4301083"/>
          </a:xfrm>
        </p:spPr>
        <p:txBody>
          <a:bodyPr rtlCol="0">
            <a:normAutofit fontScale="25000" lnSpcReduction="20000"/>
          </a:bodyPr>
          <a:lstStyle/>
          <a:p>
            <a:pPr marL="457200" indent="-457200" rtl="1" eaLnBrk="1" fontAlgn="auto" hangingPunct="1">
              <a:spcAft>
                <a:spcPts val="0"/>
              </a:spcAft>
              <a:buFont typeface="Arial" panose="020B0604020202020204" pitchFamily="34" charset="0"/>
              <a:buNone/>
              <a:defRPr/>
            </a:pPr>
            <a:r>
              <a:rPr lang="ar-JO" sz="7200" b="1" dirty="0" smtClean="0">
                <a:solidFill>
                  <a:schemeClr val="bg1">
                    <a:lumMod val="95000"/>
                  </a:schemeClr>
                </a:solidFill>
              </a:rPr>
              <a:t>مشروع رقم (</a:t>
            </a:r>
            <a:r>
              <a:rPr lang="en-US" sz="7200" b="1" dirty="0" smtClean="0">
                <a:solidFill>
                  <a:schemeClr val="bg1">
                    <a:lumMod val="95000"/>
                  </a:schemeClr>
                </a:solidFill>
              </a:rPr>
              <a:t>4</a:t>
            </a:r>
            <a:r>
              <a:rPr lang="ar-JO" sz="7200" b="1" dirty="0" smtClean="0">
                <a:solidFill>
                  <a:schemeClr val="bg1">
                    <a:lumMod val="95000"/>
                  </a:schemeClr>
                </a:solidFill>
              </a:rPr>
              <a:t>)</a:t>
            </a:r>
          </a:p>
          <a:p>
            <a:pPr marL="457200" indent="-457200" algn="just" rtl="1" eaLnBrk="1" fontAlgn="auto" hangingPunct="1">
              <a:spcAft>
                <a:spcPts val="0"/>
              </a:spcAft>
              <a:buFont typeface="Arial" panose="020B0604020202020204" pitchFamily="34" charset="0"/>
              <a:buNone/>
              <a:defRPr/>
            </a:pPr>
            <a:r>
              <a:rPr lang="ar-SA" sz="8000" b="1" dirty="0" smtClean="0">
                <a:solidFill>
                  <a:schemeClr val="bg1">
                    <a:lumMod val="95000"/>
                  </a:schemeClr>
                </a:solidFill>
              </a:rPr>
              <a:t>اسم المشروع:</a:t>
            </a:r>
            <a:r>
              <a:rPr lang="ar-JO" sz="8000" b="1" dirty="0" smtClean="0">
                <a:solidFill>
                  <a:schemeClr val="bg1">
                    <a:lumMod val="95000"/>
                  </a:schemeClr>
                </a:solidFill>
              </a:rPr>
              <a:t> بناء غرف صفية ووحدات صحية ومختبرات وصيانة مدارس</a:t>
            </a:r>
            <a:r>
              <a:rPr lang="ar-SA" sz="8000" b="1" dirty="0" smtClean="0">
                <a:solidFill>
                  <a:schemeClr val="bg1">
                    <a:lumMod val="95000"/>
                  </a:schemeClr>
                </a:solidFill>
              </a:rPr>
              <a:t>.</a:t>
            </a:r>
          </a:p>
          <a:p>
            <a:pPr marL="457200" indent="-457200" algn="just" rtl="1" eaLnBrk="1" fontAlgn="auto" hangingPunct="1">
              <a:spcAft>
                <a:spcPts val="0"/>
              </a:spcAft>
              <a:buFont typeface="Arial" panose="020B0604020202020204" pitchFamily="34" charset="0"/>
              <a:buNone/>
              <a:defRPr/>
            </a:pPr>
            <a:r>
              <a:rPr lang="ar-SA" sz="8000" b="1" dirty="0" smtClean="0">
                <a:solidFill>
                  <a:schemeClr val="bg1">
                    <a:lumMod val="95000"/>
                  </a:schemeClr>
                </a:solidFill>
              </a:rPr>
              <a:t>اسم الممول: </a:t>
            </a:r>
            <a:r>
              <a:rPr lang="ar-JO" sz="8000" b="1" dirty="0" smtClean="0">
                <a:solidFill>
                  <a:schemeClr val="bg1">
                    <a:lumMod val="95000"/>
                  </a:schemeClr>
                </a:solidFill>
              </a:rPr>
              <a:t>بلدية العبيدية + متبرعين، بتكلفة تقدر بـ 400000 شيكل.</a:t>
            </a:r>
          </a:p>
          <a:p>
            <a:pPr marL="514350" indent="-51435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بناء ثلاث غرف صفية لمدرسة رياض الاقصى.</a:t>
            </a:r>
          </a:p>
          <a:p>
            <a:pPr marL="457200" indent="-45720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بناء غرفتين لمدرسة الاستقلال.</a:t>
            </a:r>
          </a:p>
          <a:p>
            <a:pPr marL="457200" indent="-45720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بناء وحدات صحية ومقصف لمدرسة ذكور يافا.</a:t>
            </a:r>
          </a:p>
          <a:p>
            <a:pPr marL="457200" indent="-45720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تجهيز غرفة المختبر لمدرسة يافا.</a:t>
            </a:r>
          </a:p>
          <a:p>
            <a:pPr marL="457200" indent="-45720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بناء مطبخ لمدرسة العهدة العمرية.</a:t>
            </a:r>
          </a:p>
          <a:p>
            <a:pPr marL="457200" indent="-45720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بناء وحدات صحية لمدرسة ذكور العبيدية الثانوية.</a:t>
            </a:r>
          </a:p>
          <a:p>
            <a:pPr marL="457200" indent="-45720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بناء مقصف لمدرسة اشبال الثورة.</a:t>
            </a:r>
          </a:p>
          <a:p>
            <a:pPr marL="457200" indent="-45720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بناء وحدات صحية لمدرسة روابي القدس.</a:t>
            </a:r>
          </a:p>
          <a:p>
            <a:pPr marL="457200" indent="-45720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بناء طابق لمدرسة بنات العبيدية الثانوية.</a:t>
            </a:r>
          </a:p>
          <a:p>
            <a:pPr marL="457200" indent="-457200" algn="just" rtl="1" eaLnBrk="1" fontAlgn="auto" hangingPunct="1">
              <a:spcAft>
                <a:spcPts val="0"/>
              </a:spcAft>
              <a:buFont typeface="Arial" panose="020B0604020202020204" pitchFamily="34" charset="0"/>
              <a:buAutoNum type="arabicPeriod"/>
              <a:defRPr/>
            </a:pPr>
            <a:r>
              <a:rPr lang="ar-JO" sz="8000" b="1" dirty="0" smtClean="0">
                <a:solidFill>
                  <a:schemeClr val="bg1">
                    <a:lumMod val="95000"/>
                  </a:schemeClr>
                </a:solidFill>
              </a:rPr>
              <a:t>توسعة ساحة مدرسة روابي القدس.</a:t>
            </a:r>
          </a:p>
          <a:p>
            <a:pPr marL="457200" indent="-457200" algn="just" rtl="1" eaLnBrk="1" fontAlgn="auto" hangingPunct="1">
              <a:spcAft>
                <a:spcPts val="0"/>
              </a:spcAft>
              <a:buFont typeface="Arial" panose="020B0604020202020204" pitchFamily="34" charset="0"/>
              <a:buAutoNum type="arabicPeriod"/>
              <a:defRPr/>
            </a:pPr>
            <a:endParaRPr lang="ar-SA" sz="2500" b="1" dirty="0" smtClean="0">
              <a:solidFill>
                <a:schemeClr val="bg1">
                  <a:lumMod val="95000"/>
                </a:schemeClr>
              </a:solidFill>
            </a:endParaRPr>
          </a:p>
          <a:p>
            <a:pPr marL="457200" indent="-457200" algn="just" rtl="1" eaLnBrk="1" fontAlgn="auto" hangingPunct="1">
              <a:spcAft>
                <a:spcPts val="0"/>
              </a:spcAft>
              <a:buFont typeface="Arial" panose="020B0604020202020204" pitchFamily="34" charset="0"/>
              <a:buNone/>
              <a:defRPr/>
            </a:pPr>
            <a:endParaRPr lang="ar-JO" sz="2500" b="1" dirty="0" smtClean="0">
              <a:solidFill>
                <a:schemeClr val="bg1">
                  <a:lumMod val="95000"/>
                </a:schemeClr>
              </a:solidFill>
            </a:endParaRP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spTree>
    <p:extLst>
      <p:ext uri="{BB962C8B-B14F-4D97-AF65-F5344CB8AC3E}">
        <p14:creationId xmlns:p14="http://schemas.microsoft.com/office/powerpoint/2010/main" val="1719529227"/>
      </p:ext>
    </p:extLst>
  </p:cSld>
  <p:clrMapOvr>
    <a:masterClrMapping/>
  </p:clrMapOvr>
  <p:transition advTm="653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Title 1"/>
          <p:cNvSpPr>
            <a:spLocks noGrp="1"/>
          </p:cNvSpPr>
          <p:nvPr>
            <p:ph type="ctrTitle"/>
          </p:nvPr>
        </p:nvSpPr>
        <p:spPr>
          <a:xfrm>
            <a:off x="642938" y="357188"/>
            <a:ext cx="7772400" cy="714375"/>
          </a:xfrm>
        </p:spPr>
        <p:txBody>
          <a:bodyPr/>
          <a:lstStyle/>
          <a:p>
            <a:pPr eaLnBrk="1" hangingPunct="1"/>
            <a:r>
              <a:rPr lang="ar-JO" altLang="en-US" sz="3200" smtClean="0">
                <a:solidFill>
                  <a:schemeClr val="bg1"/>
                </a:solidFill>
              </a:rPr>
              <a:t>مشاريع المجال الاجتماعي</a:t>
            </a:r>
            <a:endParaRPr lang="en-US" altLang="en-US" sz="3200" smtClean="0">
              <a:solidFill>
                <a:schemeClr val="bg1"/>
              </a:solidFill>
            </a:endParaRPr>
          </a:p>
        </p:txBody>
      </p:sp>
      <p:sp>
        <p:nvSpPr>
          <p:cNvPr id="3" name="Subtitle 2"/>
          <p:cNvSpPr>
            <a:spLocks noGrp="1"/>
          </p:cNvSpPr>
          <p:nvPr>
            <p:ph type="subTitle" idx="1"/>
          </p:nvPr>
        </p:nvSpPr>
        <p:spPr>
          <a:xfrm>
            <a:off x="285750" y="1000125"/>
            <a:ext cx="8501063"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chemeClr val="bg1"/>
                </a:solidFill>
              </a:rPr>
              <a:t>مشروع رقم (5)</a:t>
            </a:r>
          </a:p>
          <a:p>
            <a:pPr marL="457200" indent="-457200" algn="just" rtl="1" eaLnBrk="1" fontAlgn="auto" hangingPunct="1">
              <a:spcAft>
                <a:spcPts val="0"/>
              </a:spcAft>
              <a:buFont typeface="Arial" panose="020B0604020202020204" pitchFamily="34" charset="0"/>
              <a:buNone/>
              <a:defRPr/>
            </a:pPr>
            <a:r>
              <a:rPr lang="ar-SA" sz="2000" b="1" dirty="0" smtClean="0">
                <a:solidFill>
                  <a:schemeClr val="bg1">
                    <a:lumMod val="95000"/>
                  </a:schemeClr>
                </a:solidFill>
              </a:rPr>
              <a:t>اسم المشروع:</a:t>
            </a:r>
            <a:r>
              <a:rPr lang="ar-JO" sz="2000" b="1" dirty="0" smtClean="0">
                <a:solidFill>
                  <a:schemeClr val="bg1">
                    <a:lumMod val="95000"/>
                  </a:schemeClr>
                </a:solidFill>
              </a:rPr>
              <a:t> دعم المدارس والمتفوقين بالثانوية العامة.</a:t>
            </a:r>
          </a:p>
          <a:p>
            <a:pPr marL="457200" indent="-457200" algn="just" rtl="1" eaLnBrk="1" fontAlgn="auto" hangingPunct="1">
              <a:spcAft>
                <a:spcPts val="0"/>
              </a:spcAft>
              <a:buFont typeface="Arial" panose="020B0604020202020204" pitchFamily="34" charset="0"/>
              <a:buNone/>
              <a:defRPr/>
            </a:pPr>
            <a:r>
              <a:rPr lang="ar-JO" sz="2000" b="1" dirty="0" smtClean="0">
                <a:solidFill>
                  <a:schemeClr val="bg1">
                    <a:lumMod val="95000"/>
                  </a:schemeClr>
                </a:solidFill>
              </a:rPr>
              <a:t>طبيعة المشروع: شراء اجهزة رقمية عدد (3) لمدرسة درويش </a:t>
            </a:r>
          </a:p>
          <a:p>
            <a:pPr marL="457200" indent="-457200" algn="just" rtl="1" eaLnBrk="1" fontAlgn="auto" hangingPunct="1">
              <a:spcAft>
                <a:spcPts val="0"/>
              </a:spcAft>
              <a:buFont typeface="Arial" panose="020B0604020202020204" pitchFamily="34" charset="0"/>
              <a:buNone/>
              <a:defRPr/>
            </a:pPr>
            <a:r>
              <a:rPr lang="ar-SA" sz="2000" b="1" dirty="0" smtClean="0">
                <a:solidFill>
                  <a:schemeClr val="bg1">
                    <a:lumMod val="95000"/>
                  </a:schemeClr>
                </a:solidFill>
              </a:rPr>
              <a:t>اسم الممول: </a:t>
            </a:r>
            <a:r>
              <a:rPr lang="ar-JO" sz="2000" b="1" dirty="0" smtClean="0">
                <a:solidFill>
                  <a:schemeClr val="bg1">
                    <a:lumMod val="95000"/>
                  </a:schemeClr>
                </a:solidFill>
              </a:rPr>
              <a:t>بلدية العبيدية.</a:t>
            </a:r>
            <a:endParaRPr lang="ar-SA" sz="2000" b="1" dirty="0" smtClean="0">
              <a:solidFill>
                <a:schemeClr val="bg1">
                  <a:lumMod val="95000"/>
                </a:schemeClr>
              </a:solidFill>
            </a:endParaRPr>
          </a:p>
          <a:p>
            <a:pPr marL="457200" indent="-457200" algn="just" rtl="1" eaLnBrk="1" fontAlgn="auto" hangingPunct="1">
              <a:spcAft>
                <a:spcPts val="0"/>
              </a:spcAft>
              <a:buFont typeface="Arial" panose="020B0604020202020204" pitchFamily="34" charset="0"/>
              <a:buNone/>
              <a:defRPr/>
            </a:pPr>
            <a:r>
              <a:rPr lang="ar-JO" sz="2000" b="1" dirty="0" smtClean="0">
                <a:solidFill>
                  <a:schemeClr val="bg1">
                    <a:lumMod val="95000"/>
                  </a:schemeClr>
                </a:solidFill>
              </a:rPr>
              <a:t>مبلغ التمويل: 2400 شيكل.</a:t>
            </a: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3588" y="3609975"/>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4290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642938" y="357188"/>
            <a:ext cx="7772400" cy="714375"/>
          </a:xfrm>
        </p:spPr>
        <p:txBody>
          <a:bodyPr/>
          <a:lstStyle/>
          <a:p>
            <a:pPr eaLnBrk="1" hangingPunct="1"/>
            <a:r>
              <a:rPr lang="ar-JO" altLang="en-US" sz="3200" smtClean="0">
                <a:solidFill>
                  <a:schemeClr val="bg1"/>
                </a:solidFill>
              </a:rPr>
              <a:t>مشاريع المجال الاجتماعي</a:t>
            </a:r>
            <a:endParaRPr lang="en-US" altLang="en-US" sz="3200" smtClean="0">
              <a:solidFill>
                <a:schemeClr val="bg1"/>
              </a:solidFill>
            </a:endParaRPr>
          </a:p>
        </p:txBody>
      </p:sp>
      <p:sp>
        <p:nvSpPr>
          <p:cNvPr id="3" name="Subtitle 2"/>
          <p:cNvSpPr>
            <a:spLocks noGrp="1"/>
          </p:cNvSpPr>
          <p:nvPr>
            <p:ph type="subTitle" idx="1"/>
          </p:nvPr>
        </p:nvSpPr>
        <p:spPr>
          <a:xfrm>
            <a:off x="285750" y="1000125"/>
            <a:ext cx="8501063" cy="2857500"/>
          </a:xfrm>
        </p:spPr>
        <p:txBody>
          <a:bodyPr rtlCol="0">
            <a:normAutofit/>
          </a:bodyPr>
          <a:lstStyle/>
          <a:p>
            <a:pPr marL="457200" indent="-457200" rtl="1" eaLnBrk="1" fontAlgn="auto" hangingPunct="1">
              <a:spcAft>
                <a:spcPts val="0"/>
              </a:spcAft>
              <a:buFont typeface="Arial" panose="020B0604020202020204" pitchFamily="34" charset="0"/>
              <a:buNone/>
              <a:defRPr/>
            </a:pPr>
            <a:r>
              <a:rPr lang="ar-JO" b="1" dirty="0" smtClean="0">
                <a:solidFill>
                  <a:schemeClr val="bg1"/>
                </a:solidFill>
              </a:rPr>
              <a:t>مشروع رقم (6)</a:t>
            </a:r>
          </a:p>
          <a:p>
            <a:pPr marL="457200" indent="-457200" algn="just" rtl="1" eaLnBrk="1" fontAlgn="auto" hangingPunct="1">
              <a:spcAft>
                <a:spcPts val="0"/>
              </a:spcAft>
              <a:buFont typeface="Arial" panose="020B0604020202020204" pitchFamily="34" charset="0"/>
              <a:buNone/>
              <a:defRPr/>
            </a:pPr>
            <a:r>
              <a:rPr lang="ar-SA" sz="2000" b="1" dirty="0" smtClean="0">
                <a:solidFill>
                  <a:schemeClr val="bg1">
                    <a:lumMod val="95000"/>
                  </a:schemeClr>
                </a:solidFill>
              </a:rPr>
              <a:t>اسم المشروع:</a:t>
            </a:r>
            <a:r>
              <a:rPr lang="ar-JO" sz="2000" b="1" dirty="0" smtClean="0">
                <a:solidFill>
                  <a:schemeClr val="bg1">
                    <a:lumMod val="95000"/>
                  </a:schemeClr>
                </a:solidFill>
              </a:rPr>
              <a:t> لوازم ذوي الاحتياجات الخاصة.</a:t>
            </a:r>
          </a:p>
          <a:p>
            <a:pPr marL="457200" indent="-457200" algn="just" rtl="1" eaLnBrk="1" fontAlgn="auto" hangingPunct="1">
              <a:spcAft>
                <a:spcPts val="0"/>
              </a:spcAft>
              <a:buFont typeface="Arial" panose="020B0604020202020204" pitchFamily="34" charset="0"/>
              <a:buNone/>
              <a:defRPr/>
            </a:pPr>
            <a:r>
              <a:rPr lang="ar-SA" sz="2000" b="1" dirty="0" smtClean="0">
                <a:solidFill>
                  <a:schemeClr val="bg1">
                    <a:lumMod val="95000"/>
                  </a:schemeClr>
                </a:solidFill>
              </a:rPr>
              <a:t>اسم الممول: </a:t>
            </a:r>
            <a:r>
              <a:rPr lang="ar-JO" sz="2000" b="1" dirty="0" smtClean="0">
                <a:solidFill>
                  <a:schemeClr val="bg1">
                    <a:lumMod val="95000"/>
                  </a:schemeClr>
                </a:solidFill>
              </a:rPr>
              <a:t>مؤسسة دانا - المانيا.</a:t>
            </a:r>
            <a:endParaRPr lang="ar-SA" sz="2000" b="1" dirty="0" smtClean="0">
              <a:solidFill>
                <a:schemeClr val="bg1">
                  <a:lumMod val="95000"/>
                </a:schemeClr>
              </a:solidFill>
            </a:endParaRPr>
          </a:p>
          <a:p>
            <a:pPr marL="457200" indent="-457200" algn="just" rtl="1" eaLnBrk="1" fontAlgn="auto" hangingPunct="1">
              <a:spcAft>
                <a:spcPts val="0"/>
              </a:spcAft>
              <a:buFont typeface="Arial" panose="020B0604020202020204" pitchFamily="34" charset="0"/>
              <a:buNone/>
              <a:defRPr/>
            </a:pPr>
            <a:r>
              <a:rPr lang="ar-JO" sz="2000" b="1" dirty="0" smtClean="0">
                <a:solidFill>
                  <a:schemeClr val="bg1">
                    <a:lumMod val="95000"/>
                  </a:schemeClr>
                </a:solidFill>
              </a:rPr>
              <a:t>مبلغ التمويل: 90000 $.</a:t>
            </a:r>
          </a:p>
          <a:p>
            <a:pPr marL="457200" indent="-457200" algn="just" rtl="1" eaLnBrk="1" fontAlgn="auto" hangingPunct="1">
              <a:spcAft>
                <a:spcPts val="0"/>
              </a:spcAft>
              <a:buFont typeface="Arial" panose="020B0604020202020204" pitchFamily="34" charset="0"/>
              <a:buNone/>
              <a:defRPr/>
            </a:pPr>
            <a:endParaRPr lang="ar-SA" b="1" dirty="0" smtClean="0"/>
          </a:p>
          <a:p>
            <a:pPr marL="457200" indent="-457200" algn="just" rtl="1" eaLnBrk="1" fontAlgn="auto" hangingPunct="1">
              <a:spcAft>
                <a:spcPts val="0"/>
              </a:spcAft>
              <a:buFont typeface="Arial" panose="020B0604020202020204" pitchFamily="34" charset="0"/>
              <a:buNone/>
              <a:defRPr/>
            </a:pPr>
            <a:endParaRPr lang="ar-SA" sz="2400" b="1" dirty="0" smtClean="0"/>
          </a:p>
          <a:p>
            <a:pPr marL="457200" indent="-457200" algn="just" rtl="1" eaLnBrk="1" fontAlgn="auto" hangingPunct="1">
              <a:spcAft>
                <a:spcPts val="0"/>
              </a:spcAft>
              <a:buFont typeface="Arial" panose="020B0604020202020204" pitchFamily="34" charset="0"/>
              <a:buNone/>
              <a:defRPr/>
            </a:pPr>
            <a:endParaRPr lang="ar-SA" sz="2400" b="1" dirty="0" smtClean="0"/>
          </a:p>
        </p:txBody>
      </p:sp>
      <p:pic>
        <p:nvPicPr>
          <p:cNvPr id="9220" name="Picture 2" descr="C:\Users\Dell\Desktop\انجازات 2019\الاحتياجات الخاصة\53662796_2197867310279981_878141359278941798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99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C:\Users\Dell\Desktop\انجازات 2019\الاحتياجات الخاصة\56586017_2233316233401755_516446509415478067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99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C:\Users\Dell\Desktop\انجازات 2019\الاحتياجات الخاصة\56798024_2233316136735098_7570244175505915904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9908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531"/>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2275</TotalTime>
  <Words>731</Words>
  <Application>Microsoft Office PowerPoint</Application>
  <PresentationFormat>On-screen Show (4:3)</PresentationFormat>
  <Paragraphs>166</Paragraphs>
  <Slides>26</Slides>
  <Notes>0</Notes>
  <HiddenSlides>5</HiddenSlides>
  <MMClips>5</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مشاريع المجال الاجتماعي</vt:lpstr>
      <vt:lpstr>مشاريع المجال الاجتماعي</vt:lpstr>
      <vt:lpstr>مشاريع المجال الاجتماعي</vt:lpstr>
      <vt:lpstr>مشاريع المجال الاجتماعي</vt:lpstr>
      <vt:lpstr>مشاريع المجال الاجتماعي</vt:lpstr>
      <vt:lpstr>مشاريع المجال الاجتماعي</vt:lpstr>
      <vt:lpstr>مشاريع المجال الاجتماعي</vt:lpstr>
      <vt:lpstr>مشاريع المجال الاجتماعي</vt:lpstr>
      <vt:lpstr>مشاريع المجال الاجتماعي</vt:lpstr>
      <vt:lpstr>مشاريع المجال الاجتماعي</vt:lpstr>
      <vt:lpstr>مشاريع المجال الاجتماعي</vt:lpstr>
      <vt:lpstr>مشاريع البنية التحتية والبيئية</vt:lpstr>
      <vt:lpstr>مشاريع البنية التحتية والبيئية</vt:lpstr>
      <vt:lpstr>مشاريع البنية التحتية والبيئية</vt:lpstr>
      <vt:lpstr>مشاريع البنية التحتية والبيئية</vt:lpstr>
      <vt:lpstr>مشاريع البنية التحتية والبيئية</vt:lpstr>
      <vt:lpstr>PowerPoint Presentation</vt:lpstr>
      <vt:lpstr>PowerPoint Presentation</vt:lpstr>
      <vt:lpstr>PowerPoint Presentation</vt:lpstr>
      <vt:lpstr>PowerPoint Presentation</vt:lpstr>
      <vt:lpstr>PowerPoint Presentation</vt:lpstr>
      <vt:lpstr>PowerPoint Presentation</vt:lpstr>
      <vt:lpstr>AL UBIEDYEH MUNICIPALITY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تجهيز قاعة البلدية</dc:title>
  <dc:creator>User</dc:creator>
  <cp:lastModifiedBy>Dell</cp:lastModifiedBy>
  <cp:revision>590</cp:revision>
  <cp:lastPrinted>2020-01-25T07:34:28Z</cp:lastPrinted>
  <dcterms:created xsi:type="dcterms:W3CDTF">2009-06-23T05:13:52Z</dcterms:created>
  <dcterms:modified xsi:type="dcterms:W3CDTF">2021-03-15T07:50:10Z</dcterms:modified>
</cp:coreProperties>
</file>